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0"/>
  </p:notesMasterIdLst>
  <p:sldIdLst>
    <p:sldId id="326" r:id="rId2"/>
    <p:sldId id="333" r:id="rId3"/>
    <p:sldId id="332" r:id="rId4"/>
    <p:sldId id="360" r:id="rId5"/>
    <p:sldId id="375" r:id="rId6"/>
    <p:sldId id="376" r:id="rId7"/>
    <p:sldId id="377" r:id="rId8"/>
    <p:sldId id="378" r:id="rId9"/>
    <p:sldId id="379" r:id="rId10"/>
    <p:sldId id="380" r:id="rId11"/>
    <p:sldId id="353" r:id="rId12"/>
    <p:sldId id="363" r:id="rId13"/>
    <p:sldId id="354" r:id="rId14"/>
    <p:sldId id="384" r:id="rId15"/>
    <p:sldId id="385" r:id="rId16"/>
    <p:sldId id="386" r:id="rId17"/>
    <p:sldId id="387" r:id="rId18"/>
    <p:sldId id="389" r:id="rId19"/>
    <p:sldId id="390" r:id="rId20"/>
    <p:sldId id="391" r:id="rId21"/>
    <p:sldId id="393" r:id="rId22"/>
    <p:sldId id="394" r:id="rId23"/>
    <p:sldId id="395" r:id="rId24"/>
    <p:sldId id="392" r:id="rId25"/>
    <p:sldId id="382" r:id="rId26"/>
    <p:sldId id="383" r:id="rId27"/>
    <p:sldId id="330" r:id="rId28"/>
    <p:sldId id="3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182734"/>
    <a:srgbClr val="365876"/>
    <a:srgbClr val="E2E2E2"/>
    <a:srgbClr val="5484B1"/>
    <a:srgbClr val="B55353"/>
    <a:srgbClr val="3C5D88"/>
    <a:srgbClr val="517BB3"/>
    <a:srgbClr val="439CAD"/>
    <a:srgbClr val="95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6182" autoAdjust="0"/>
  </p:normalViewPr>
  <p:slideViewPr>
    <p:cSldViewPr snapToGrid="0">
      <p:cViewPr varScale="1">
        <p:scale>
          <a:sx n="224" d="100"/>
          <a:sy n="224" d="100"/>
        </p:scale>
        <p:origin x="471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735981"/>
            <a:ext cx="10578954" cy="6123144"/>
            <a:chOff x="-942" y="-1080061"/>
            <a:chExt cx="13717917" cy="7939991"/>
          </a:xfrm>
        </p:grpSpPr>
        <p:sp>
          <p:nvSpPr>
            <p:cNvPr id="16" name="Freeform 5"/>
            <p:cNvSpPr/>
            <p:nvPr userDrawn="1"/>
          </p:nvSpPr>
          <p:spPr bwMode="auto">
            <a:xfrm>
              <a:off x="3176" y="1143000"/>
              <a:ext cx="7939088" cy="5713413"/>
            </a:xfrm>
            <a:custGeom>
              <a:avLst/>
              <a:gdLst>
                <a:gd name="T0" fmla="*/ 3533 w 5001"/>
                <a:gd name="T1" fmla="*/ 712 h 3599"/>
                <a:gd name="T2" fmla="*/ 2821 w 5001"/>
                <a:gd name="T3" fmla="*/ 0 h 3599"/>
                <a:gd name="T4" fmla="*/ 0 w 5001"/>
                <a:gd name="T5" fmla="*/ 2326 h 3599"/>
                <a:gd name="T6" fmla="*/ 0 w 5001"/>
                <a:gd name="T7" fmla="*/ 3599 h 3599"/>
                <a:gd name="T8" fmla="*/ 5001 w 5001"/>
                <a:gd name="T9" fmla="*/ 3599 h 3599"/>
                <a:gd name="T10" fmla="*/ 2719 w 5001"/>
                <a:gd name="T11" fmla="*/ 2405 h 3599"/>
                <a:gd name="T12" fmla="*/ 4263 w 5001"/>
                <a:gd name="T13" fmla="*/ 1455 h 3599"/>
                <a:gd name="T14" fmla="*/ 3533 w 5001"/>
                <a:gd name="T15" fmla="*/ 712 h 3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1" h="3599">
                  <a:moveTo>
                    <a:pt x="3533" y="712"/>
                  </a:moveTo>
                  <a:lnTo>
                    <a:pt x="2821" y="0"/>
                  </a:lnTo>
                  <a:lnTo>
                    <a:pt x="0" y="2326"/>
                  </a:lnTo>
                  <a:lnTo>
                    <a:pt x="0" y="3599"/>
                  </a:lnTo>
                  <a:lnTo>
                    <a:pt x="5001" y="3599"/>
                  </a:lnTo>
                  <a:lnTo>
                    <a:pt x="2719" y="2405"/>
                  </a:lnTo>
                  <a:lnTo>
                    <a:pt x="4263" y="1455"/>
                  </a:lnTo>
                  <a:lnTo>
                    <a:pt x="3533" y="712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37420" r="2942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6" name="Freeform 6"/>
            <p:cNvSpPr/>
            <p:nvPr userDrawn="1"/>
          </p:nvSpPr>
          <p:spPr bwMode="auto">
            <a:xfrm>
              <a:off x="3176" y="-1588"/>
              <a:ext cx="3348038" cy="5622925"/>
            </a:xfrm>
            <a:custGeom>
              <a:avLst/>
              <a:gdLst>
                <a:gd name="T0" fmla="*/ 0 w 2109"/>
                <a:gd name="T1" fmla="*/ 3542 h 3542"/>
                <a:gd name="T2" fmla="*/ 2109 w 2109"/>
                <a:gd name="T3" fmla="*/ 1433 h 3542"/>
                <a:gd name="T4" fmla="*/ 677 w 2109"/>
                <a:gd name="T5" fmla="*/ 0 h 3542"/>
                <a:gd name="T6" fmla="*/ 0 w 2109"/>
                <a:gd name="T7" fmla="*/ 0 h 3542"/>
                <a:gd name="T8" fmla="*/ 0 w 2109"/>
                <a:gd name="T9" fmla="*/ 3542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9" h="3542">
                  <a:moveTo>
                    <a:pt x="0" y="3542"/>
                  </a:moveTo>
                  <a:lnTo>
                    <a:pt x="2109" y="1433"/>
                  </a:lnTo>
                  <a:lnTo>
                    <a:pt x="677" y="0"/>
                  </a:lnTo>
                  <a:lnTo>
                    <a:pt x="0" y="0"/>
                  </a:lnTo>
                  <a:lnTo>
                    <a:pt x="0" y="3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7" name="Freeform 7"/>
            <p:cNvSpPr/>
            <p:nvPr userDrawn="1"/>
          </p:nvSpPr>
          <p:spPr bwMode="auto">
            <a:xfrm>
              <a:off x="2208213" y="12700"/>
              <a:ext cx="2260600" cy="2260600"/>
            </a:xfrm>
            <a:custGeom>
              <a:avLst/>
              <a:gdLst>
                <a:gd name="T0" fmla="*/ 712 w 1424"/>
                <a:gd name="T1" fmla="*/ 1424 h 1424"/>
                <a:gd name="T2" fmla="*/ 0 w 1424"/>
                <a:gd name="T3" fmla="*/ 712 h 1424"/>
                <a:gd name="T4" fmla="*/ 712 w 1424"/>
                <a:gd name="T5" fmla="*/ 0 h 1424"/>
                <a:gd name="T6" fmla="*/ 1424 w 1424"/>
                <a:gd name="T7" fmla="*/ 712 h 1424"/>
                <a:gd name="T8" fmla="*/ 712 w 1424"/>
                <a:gd name="T9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" h="1424">
                  <a:moveTo>
                    <a:pt x="712" y="1424"/>
                  </a:moveTo>
                  <a:lnTo>
                    <a:pt x="0" y="712"/>
                  </a:lnTo>
                  <a:lnTo>
                    <a:pt x="712" y="0"/>
                  </a:lnTo>
                  <a:lnTo>
                    <a:pt x="1424" y="712"/>
                  </a:lnTo>
                  <a:lnTo>
                    <a:pt x="712" y="14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 userDrawn="1"/>
          </p:nvSpPr>
          <p:spPr bwMode="auto">
            <a:xfrm>
              <a:off x="3289473" y="1141413"/>
              <a:ext cx="1193802" cy="2311400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 userDrawn="1"/>
          </p:nvSpPr>
          <p:spPr bwMode="auto">
            <a:xfrm>
              <a:off x="4442558" y="3452812"/>
              <a:ext cx="2333625" cy="1166813"/>
            </a:xfrm>
            <a:custGeom>
              <a:avLst/>
              <a:gdLst>
                <a:gd name="T0" fmla="*/ 1470 w 1470"/>
                <a:gd name="T1" fmla="*/ 0 h 735"/>
                <a:gd name="T2" fmla="*/ 735 w 1470"/>
                <a:gd name="T3" fmla="*/ 735 h 735"/>
                <a:gd name="T4" fmla="*/ 0 w 1470"/>
                <a:gd name="T5" fmla="*/ 0 h 735"/>
                <a:gd name="T6" fmla="*/ 1470 w 1470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0"/>
                  </a:moveTo>
                  <a:lnTo>
                    <a:pt x="735" y="735"/>
                  </a:lnTo>
                  <a:lnTo>
                    <a:pt x="0" y="0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 userDrawn="1"/>
          </p:nvSpPr>
          <p:spPr bwMode="auto">
            <a:xfrm>
              <a:off x="3289473" y="3452812"/>
              <a:ext cx="2332038" cy="1166813"/>
            </a:xfrm>
            <a:custGeom>
              <a:avLst/>
              <a:gdLst>
                <a:gd name="T0" fmla="*/ 0 w 1469"/>
                <a:gd name="T1" fmla="*/ 735 h 735"/>
                <a:gd name="T2" fmla="*/ 734 w 1469"/>
                <a:gd name="T3" fmla="*/ 0 h 735"/>
                <a:gd name="T4" fmla="*/ 1469 w 1469"/>
                <a:gd name="T5" fmla="*/ 735 h 735"/>
                <a:gd name="T6" fmla="*/ 0 w 1469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5">
                  <a:moveTo>
                    <a:pt x="0" y="735"/>
                  </a:moveTo>
                  <a:lnTo>
                    <a:pt x="734" y="0"/>
                  </a:lnTo>
                  <a:lnTo>
                    <a:pt x="1469" y="735"/>
                  </a:lnTo>
                  <a:lnTo>
                    <a:pt x="0" y="7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 userDrawn="1"/>
          </p:nvSpPr>
          <p:spPr bwMode="auto">
            <a:xfrm>
              <a:off x="3289473" y="4618038"/>
              <a:ext cx="2332038" cy="1168400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 userDrawn="1"/>
          </p:nvSpPr>
          <p:spPr bwMode="auto">
            <a:xfrm>
              <a:off x="4442558" y="5786438"/>
              <a:ext cx="7124485" cy="1069975"/>
            </a:xfrm>
            <a:custGeom>
              <a:avLst/>
              <a:gdLst>
                <a:gd name="T0" fmla="*/ 4133 w 4133"/>
                <a:gd name="T1" fmla="*/ 0 h 674"/>
                <a:gd name="T2" fmla="*/ 0 w 4133"/>
                <a:gd name="T3" fmla="*/ 0 h 674"/>
                <a:gd name="T4" fmla="*/ 674 w 4133"/>
                <a:gd name="T5" fmla="*/ 674 h 674"/>
                <a:gd name="T6" fmla="*/ 4133 w 4133"/>
                <a:gd name="T7" fmla="*/ 674 h 674"/>
                <a:gd name="T8" fmla="*/ 4133 w 4133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3" h="674">
                  <a:moveTo>
                    <a:pt x="4133" y="0"/>
                  </a:moveTo>
                  <a:lnTo>
                    <a:pt x="0" y="0"/>
                  </a:lnTo>
                  <a:lnTo>
                    <a:pt x="674" y="674"/>
                  </a:lnTo>
                  <a:lnTo>
                    <a:pt x="4133" y="674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5" name="Freeform 13"/>
            <p:cNvSpPr/>
            <p:nvPr userDrawn="1"/>
          </p:nvSpPr>
          <p:spPr bwMode="auto">
            <a:xfrm>
              <a:off x="4442558" y="4618038"/>
              <a:ext cx="2333625" cy="116681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 userDrawn="1"/>
          </p:nvSpPr>
          <p:spPr bwMode="auto">
            <a:xfrm rot="10800000">
              <a:off x="-942" y="-1080061"/>
              <a:ext cx="1193802" cy="2385897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 userDrawn="1"/>
          </p:nvSpPr>
          <p:spPr bwMode="auto">
            <a:xfrm>
              <a:off x="10230264" y="5786438"/>
              <a:ext cx="2332038" cy="1073492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/>
            <p:nvPr userDrawn="1"/>
          </p:nvSpPr>
          <p:spPr bwMode="auto">
            <a:xfrm>
              <a:off x="11383350" y="5786438"/>
              <a:ext cx="2333625" cy="107203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7121525" y="3177584"/>
            <a:ext cx="4398964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7121525" y="1905001"/>
            <a:ext cx="4398964" cy="127258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21525" y="4940892"/>
            <a:ext cx="439896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121525" y="5237163"/>
            <a:ext cx="439896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0032100" y="153966"/>
            <a:ext cx="679261" cy="679261"/>
            <a:chOff x="10032100" y="153966"/>
            <a:chExt cx="679261" cy="679261"/>
          </a:xfrm>
        </p:grpSpPr>
        <p:sp>
          <p:nvSpPr>
            <p:cNvPr id="21" name="椭圆 20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 userDrawn="1"/>
        </p:nvGrpSpPr>
        <p:grpSpPr>
          <a:xfrm>
            <a:off x="10841225" y="134917"/>
            <a:ext cx="679261" cy="777896"/>
            <a:chOff x="10841225" y="134917"/>
            <a:chExt cx="679261" cy="777896"/>
          </a:xfrm>
        </p:grpSpPr>
        <p:sp>
          <p:nvSpPr>
            <p:cNvPr id="24" name="椭圆 23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auto">
          <a:xfrm>
            <a:off x="0" y="1588"/>
            <a:ext cx="3433763" cy="6858000"/>
          </a:xfrm>
          <a:custGeom>
            <a:avLst/>
            <a:gdLst>
              <a:gd name="T0" fmla="*/ 0 w 2163"/>
              <a:gd name="T1" fmla="*/ 4320 h 4320"/>
              <a:gd name="T2" fmla="*/ 2163 w 2163"/>
              <a:gd name="T3" fmla="*/ 2160 h 4320"/>
              <a:gd name="T4" fmla="*/ 0 w 2163"/>
              <a:gd name="T5" fmla="*/ 0 h 4320"/>
              <a:gd name="T6" fmla="*/ 0 w 2163"/>
              <a:gd name="T7" fmla="*/ 406 h 4320"/>
              <a:gd name="T8" fmla="*/ 1757 w 2163"/>
              <a:gd name="T9" fmla="*/ 2160 h 4320"/>
              <a:gd name="T10" fmla="*/ 0 w 2163"/>
              <a:gd name="T11" fmla="*/ 3915 h 4320"/>
              <a:gd name="T12" fmla="*/ 0 w 2163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63" h="4320">
                <a:moveTo>
                  <a:pt x="0" y="4320"/>
                </a:moveTo>
                <a:lnTo>
                  <a:pt x="2163" y="2160"/>
                </a:lnTo>
                <a:lnTo>
                  <a:pt x="0" y="0"/>
                </a:lnTo>
                <a:lnTo>
                  <a:pt x="0" y="406"/>
                </a:lnTo>
                <a:lnTo>
                  <a:pt x="1757" y="2160"/>
                </a:lnTo>
                <a:lnTo>
                  <a:pt x="0" y="3915"/>
                </a:lnTo>
                <a:lnTo>
                  <a:pt x="0" y="43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622098" y="2353129"/>
            <a:ext cx="5419185" cy="8953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623214" y="32484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0032100" y="153966"/>
            <a:ext cx="679261" cy="679261"/>
            <a:chOff x="10032100" y="153966"/>
            <a:chExt cx="679261" cy="679261"/>
          </a:xfrm>
        </p:grpSpPr>
        <p:sp>
          <p:nvSpPr>
            <p:cNvPr id="7" name="椭圆 6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 userDrawn="1"/>
        </p:nvGrpSpPr>
        <p:grpSpPr>
          <a:xfrm>
            <a:off x="10841225" y="134917"/>
            <a:ext cx="679261" cy="777896"/>
            <a:chOff x="10841225" y="134917"/>
            <a:chExt cx="679261" cy="777896"/>
          </a:xfrm>
        </p:grpSpPr>
        <p:sp>
          <p:nvSpPr>
            <p:cNvPr id="10" name="椭圆 9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íşḻîdè"/>
          <p:cNvSpPr/>
          <p:nvPr userDrawn="1"/>
        </p:nvSpPr>
        <p:spPr>
          <a:xfrm>
            <a:off x="436729" y="278446"/>
            <a:ext cx="7724632" cy="765663"/>
          </a:xfrm>
          <a:prstGeom prst="roundRect">
            <a:avLst>
              <a:gd name="adj" fmla="val 20564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8" name="梯形 27"/>
          <p:cNvSpPr/>
          <p:nvPr userDrawn="1"/>
        </p:nvSpPr>
        <p:spPr>
          <a:xfrm flipV="1">
            <a:off x="6810408" y="272944"/>
            <a:ext cx="1255419" cy="115378"/>
          </a:xfrm>
          <a:prstGeom prst="trapezoid">
            <a:avLst>
              <a:gd name="adj" fmla="val 114338"/>
            </a:avLst>
          </a:prstGeom>
          <a:solidFill>
            <a:srgbClr val="01C8C1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 fontScale="40000" lnSpcReduction="20000"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9" name="平行四边形 28"/>
          <p:cNvSpPr/>
          <p:nvPr userDrawn="1"/>
        </p:nvSpPr>
        <p:spPr>
          <a:xfrm flipH="1">
            <a:off x="8357867" y="170046"/>
            <a:ext cx="636007" cy="469554"/>
          </a:xfrm>
          <a:prstGeom prst="parallelogram">
            <a:avLst>
              <a:gd name="adj" fmla="val 87515"/>
            </a:avLst>
          </a:prstGeom>
          <a:solidFill>
            <a:srgbClr val="01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梯形 24"/>
          <p:cNvSpPr/>
          <p:nvPr userDrawn="1"/>
        </p:nvSpPr>
        <p:spPr>
          <a:xfrm>
            <a:off x="7328848" y="278446"/>
            <a:ext cx="1665027" cy="765663"/>
          </a:xfrm>
          <a:prstGeom prst="trapezoid">
            <a:avLst>
              <a:gd name="adj" fmla="val 82039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FFFFFF">
                <a:lumMod val="65000"/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30" name="平行四边形 29"/>
          <p:cNvSpPr/>
          <p:nvPr userDrawn="1"/>
        </p:nvSpPr>
        <p:spPr>
          <a:xfrm flipH="1">
            <a:off x="8538898" y="827988"/>
            <a:ext cx="388010" cy="286462"/>
          </a:xfrm>
          <a:prstGeom prst="parallelogram">
            <a:avLst>
              <a:gd name="adj" fmla="val 87515"/>
            </a:avLst>
          </a:prstGeom>
          <a:solidFill>
            <a:srgbClr val="01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53904" y="372246"/>
            <a:ext cx="81407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b="1" dirty="0">
                <a:solidFill>
                  <a:srgbClr val="2CCDC7"/>
                </a:solidFill>
              </a:rPr>
              <a:t>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 userDrawn="1"/>
        </p:nvSpPr>
        <p:spPr>
          <a:xfrm>
            <a:off x="0" y="-32945"/>
            <a:ext cx="12192000" cy="689094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72F32"/>
              </a:gs>
              <a:gs pos="53000">
                <a:srgbClr val="282F30"/>
              </a:gs>
              <a:gs pos="100000">
                <a:srgbClr val="54646C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 dirty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0" y="735981"/>
            <a:ext cx="10578954" cy="6123144"/>
            <a:chOff x="-942" y="-1080061"/>
            <a:chExt cx="13717917" cy="7939991"/>
          </a:xfrm>
        </p:grpSpPr>
        <p:sp>
          <p:nvSpPr>
            <p:cNvPr id="25" name="Freeform 5"/>
            <p:cNvSpPr/>
            <p:nvPr userDrawn="1"/>
          </p:nvSpPr>
          <p:spPr bwMode="auto">
            <a:xfrm>
              <a:off x="3176" y="1143000"/>
              <a:ext cx="7939088" cy="5713413"/>
            </a:xfrm>
            <a:custGeom>
              <a:avLst/>
              <a:gdLst>
                <a:gd name="T0" fmla="*/ 3533 w 5001"/>
                <a:gd name="T1" fmla="*/ 712 h 3599"/>
                <a:gd name="T2" fmla="*/ 2821 w 5001"/>
                <a:gd name="T3" fmla="*/ 0 h 3599"/>
                <a:gd name="T4" fmla="*/ 0 w 5001"/>
                <a:gd name="T5" fmla="*/ 2326 h 3599"/>
                <a:gd name="T6" fmla="*/ 0 w 5001"/>
                <a:gd name="T7" fmla="*/ 3599 h 3599"/>
                <a:gd name="T8" fmla="*/ 5001 w 5001"/>
                <a:gd name="T9" fmla="*/ 3599 h 3599"/>
                <a:gd name="T10" fmla="*/ 2719 w 5001"/>
                <a:gd name="T11" fmla="*/ 2405 h 3599"/>
                <a:gd name="T12" fmla="*/ 4263 w 5001"/>
                <a:gd name="T13" fmla="*/ 1455 h 3599"/>
                <a:gd name="T14" fmla="*/ 3533 w 5001"/>
                <a:gd name="T15" fmla="*/ 712 h 3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1" h="3599">
                  <a:moveTo>
                    <a:pt x="3533" y="712"/>
                  </a:moveTo>
                  <a:lnTo>
                    <a:pt x="2821" y="0"/>
                  </a:lnTo>
                  <a:lnTo>
                    <a:pt x="0" y="2326"/>
                  </a:lnTo>
                  <a:lnTo>
                    <a:pt x="0" y="3599"/>
                  </a:lnTo>
                  <a:lnTo>
                    <a:pt x="5001" y="3599"/>
                  </a:lnTo>
                  <a:lnTo>
                    <a:pt x="2719" y="2405"/>
                  </a:lnTo>
                  <a:lnTo>
                    <a:pt x="4263" y="1455"/>
                  </a:lnTo>
                  <a:lnTo>
                    <a:pt x="3533" y="712"/>
                  </a:lnTo>
                  <a:close/>
                </a:path>
              </a:pathLst>
            </a:custGeom>
            <a:blipFill>
              <a:blip r:embed="rId2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 contrast="-4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37420" r="29428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6" name="Freeform 6"/>
            <p:cNvSpPr/>
            <p:nvPr userDrawn="1"/>
          </p:nvSpPr>
          <p:spPr bwMode="auto">
            <a:xfrm>
              <a:off x="3176" y="-1588"/>
              <a:ext cx="3348038" cy="5622925"/>
            </a:xfrm>
            <a:custGeom>
              <a:avLst/>
              <a:gdLst>
                <a:gd name="T0" fmla="*/ 0 w 2109"/>
                <a:gd name="T1" fmla="*/ 3542 h 3542"/>
                <a:gd name="T2" fmla="*/ 2109 w 2109"/>
                <a:gd name="T3" fmla="*/ 1433 h 3542"/>
                <a:gd name="T4" fmla="*/ 677 w 2109"/>
                <a:gd name="T5" fmla="*/ 0 h 3542"/>
                <a:gd name="T6" fmla="*/ 0 w 2109"/>
                <a:gd name="T7" fmla="*/ 0 h 3542"/>
                <a:gd name="T8" fmla="*/ 0 w 2109"/>
                <a:gd name="T9" fmla="*/ 3542 h 3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9" h="3542">
                  <a:moveTo>
                    <a:pt x="0" y="3542"/>
                  </a:moveTo>
                  <a:lnTo>
                    <a:pt x="2109" y="1433"/>
                  </a:lnTo>
                  <a:lnTo>
                    <a:pt x="677" y="0"/>
                  </a:lnTo>
                  <a:lnTo>
                    <a:pt x="0" y="0"/>
                  </a:lnTo>
                  <a:lnTo>
                    <a:pt x="0" y="35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7" name="Freeform 7"/>
            <p:cNvSpPr/>
            <p:nvPr userDrawn="1"/>
          </p:nvSpPr>
          <p:spPr bwMode="auto">
            <a:xfrm>
              <a:off x="2208213" y="12700"/>
              <a:ext cx="2260600" cy="2260600"/>
            </a:xfrm>
            <a:custGeom>
              <a:avLst/>
              <a:gdLst>
                <a:gd name="T0" fmla="*/ 712 w 1424"/>
                <a:gd name="T1" fmla="*/ 1424 h 1424"/>
                <a:gd name="T2" fmla="*/ 0 w 1424"/>
                <a:gd name="T3" fmla="*/ 712 h 1424"/>
                <a:gd name="T4" fmla="*/ 712 w 1424"/>
                <a:gd name="T5" fmla="*/ 0 h 1424"/>
                <a:gd name="T6" fmla="*/ 1424 w 1424"/>
                <a:gd name="T7" fmla="*/ 712 h 1424"/>
                <a:gd name="T8" fmla="*/ 712 w 1424"/>
                <a:gd name="T9" fmla="*/ 142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4" h="1424">
                  <a:moveTo>
                    <a:pt x="712" y="1424"/>
                  </a:moveTo>
                  <a:lnTo>
                    <a:pt x="0" y="712"/>
                  </a:lnTo>
                  <a:lnTo>
                    <a:pt x="712" y="0"/>
                  </a:lnTo>
                  <a:lnTo>
                    <a:pt x="1424" y="712"/>
                  </a:lnTo>
                  <a:lnTo>
                    <a:pt x="712" y="14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 userDrawn="1"/>
          </p:nvSpPr>
          <p:spPr bwMode="auto">
            <a:xfrm>
              <a:off x="3289473" y="1141413"/>
              <a:ext cx="1193802" cy="2311400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 userDrawn="1"/>
          </p:nvSpPr>
          <p:spPr bwMode="auto">
            <a:xfrm>
              <a:off x="4442558" y="3452812"/>
              <a:ext cx="2333625" cy="1166813"/>
            </a:xfrm>
            <a:custGeom>
              <a:avLst/>
              <a:gdLst>
                <a:gd name="T0" fmla="*/ 1470 w 1470"/>
                <a:gd name="T1" fmla="*/ 0 h 735"/>
                <a:gd name="T2" fmla="*/ 735 w 1470"/>
                <a:gd name="T3" fmla="*/ 735 h 735"/>
                <a:gd name="T4" fmla="*/ 0 w 1470"/>
                <a:gd name="T5" fmla="*/ 0 h 735"/>
                <a:gd name="T6" fmla="*/ 1470 w 1470"/>
                <a:gd name="T7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0"/>
                  </a:moveTo>
                  <a:lnTo>
                    <a:pt x="735" y="735"/>
                  </a:lnTo>
                  <a:lnTo>
                    <a:pt x="0" y="0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 userDrawn="1"/>
          </p:nvSpPr>
          <p:spPr bwMode="auto">
            <a:xfrm>
              <a:off x="3289473" y="3452812"/>
              <a:ext cx="2332038" cy="1166813"/>
            </a:xfrm>
            <a:custGeom>
              <a:avLst/>
              <a:gdLst>
                <a:gd name="T0" fmla="*/ 0 w 1469"/>
                <a:gd name="T1" fmla="*/ 735 h 735"/>
                <a:gd name="T2" fmla="*/ 734 w 1469"/>
                <a:gd name="T3" fmla="*/ 0 h 735"/>
                <a:gd name="T4" fmla="*/ 1469 w 1469"/>
                <a:gd name="T5" fmla="*/ 735 h 735"/>
                <a:gd name="T6" fmla="*/ 0 w 1469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5">
                  <a:moveTo>
                    <a:pt x="0" y="735"/>
                  </a:moveTo>
                  <a:lnTo>
                    <a:pt x="734" y="0"/>
                  </a:lnTo>
                  <a:lnTo>
                    <a:pt x="1469" y="735"/>
                  </a:lnTo>
                  <a:lnTo>
                    <a:pt x="0" y="73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 userDrawn="1"/>
          </p:nvSpPr>
          <p:spPr bwMode="auto">
            <a:xfrm>
              <a:off x="3289473" y="4618038"/>
              <a:ext cx="2332038" cy="1168400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2"/>
            <p:cNvSpPr/>
            <p:nvPr userDrawn="1"/>
          </p:nvSpPr>
          <p:spPr bwMode="auto">
            <a:xfrm>
              <a:off x="4442558" y="5786438"/>
              <a:ext cx="7124485" cy="1069975"/>
            </a:xfrm>
            <a:custGeom>
              <a:avLst/>
              <a:gdLst>
                <a:gd name="T0" fmla="*/ 4133 w 4133"/>
                <a:gd name="T1" fmla="*/ 0 h 674"/>
                <a:gd name="T2" fmla="*/ 0 w 4133"/>
                <a:gd name="T3" fmla="*/ 0 h 674"/>
                <a:gd name="T4" fmla="*/ 674 w 4133"/>
                <a:gd name="T5" fmla="*/ 674 h 674"/>
                <a:gd name="T6" fmla="*/ 4133 w 4133"/>
                <a:gd name="T7" fmla="*/ 674 h 674"/>
                <a:gd name="T8" fmla="*/ 4133 w 4133"/>
                <a:gd name="T9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3" h="674">
                  <a:moveTo>
                    <a:pt x="4133" y="0"/>
                  </a:moveTo>
                  <a:lnTo>
                    <a:pt x="0" y="0"/>
                  </a:lnTo>
                  <a:lnTo>
                    <a:pt x="674" y="674"/>
                  </a:lnTo>
                  <a:lnTo>
                    <a:pt x="4133" y="674"/>
                  </a:lnTo>
                  <a:lnTo>
                    <a:pt x="4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3" name="Freeform 13"/>
            <p:cNvSpPr/>
            <p:nvPr userDrawn="1"/>
          </p:nvSpPr>
          <p:spPr bwMode="auto">
            <a:xfrm>
              <a:off x="4442558" y="4618038"/>
              <a:ext cx="2333625" cy="116681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"/>
            <p:cNvSpPr/>
            <p:nvPr userDrawn="1"/>
          </p:nvSpPr>
          <p:spPr bwMode="auto">
            <a:xfrm rot="10800000">
              <a:off x="-942" y="-1080061"/>
              <a:ext cx="1193802" cy="2385897"/>
            </a:xfrm>
            <a:custGeom>
              <a:avLst/>
              <a:gdLst>
                <a:gd name="T0" fmla="*/ 740 w 740"/>
                <a:gd name="T1" fmla="*/ 1479 h 1479"/>
                <a:gd name="T2" fmla="*/ 0 w 740"/>
                <a:gd name="T3" fmla="*/ 739 h 1479"/>
                <a:gd name="T4" fmla="*/ 740 w 740"/>
                <a:gd name="T5" fmla="*/ 0 h 1479"/>
                <a:gd name="T6" fmla="*/ 740 w 740"/>
                <a:gd name="T7" fmla="*/ 1479 h 1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0" h="1479">
                  <a:moveTo>
                    <a:pt x="740" y="1479"/>
                  </a:moveTo>
                  <a:lnTo>
                    <a:pt x="0" y="739"/>
                  </a:lnTo>
                  <a:lnTo>
                    <a:pt x="740" y="0"/>
                  </a:lnTo>
                  <a:lnTo>
                    <a:pt x="740" y="14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1"/>
            <p:cNvSpPr/>
            <p:nvPr userDrawn="1"/>
          </p:nvSpPr>
          <p:spPr bwMode="auto">
            <a:xfrm>
              <a:off x="10230264" y="5786438"/>
              <a:ext cx="2332038" cy="1073492"/>
            </a:xfrm>
            <a:custGeom>
              <a:avLst/>
              <a:gdLst>
                <a:gd name="T0" fmla="*/ 0 w 1469"/>
                <a:gd name="T1" fmla="*/ 0 h 736"/>
                <a:gd name="T2" fmla="*/ 734 w 1469"/>
                <a:gd name="T3" fmla="*/ 736 h 736"/>
                <a:gd name="T4" fmla="*/ 1469 w 1469"/>
                <a:gd name="T5" fmla="*/ 0 h 736"/>
                <a:gd name="T6" fmla="*/ 0 w 1469"/>
                <a:gd name="T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9" h="736">
                  <a:moveTo>
                    <a:pt x="0" y="0"/>
                  </a:moveTo>
                  <a:lnTo>
                    <a:pt x="734" y="736"/>
                  </a:lnTo>
                  <a:lnTo>
                    <a:pt x="14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3"/>
            <p:cNvSpPr/>
            <p:nvPr userDrawn="1"/>
          </p:nvSpPr>
          <p:spPr bwMode="auto">
            <a:xfrm>
              <a:off x="11383350" y="5786438"/>
              <a:ext cx="2333625" cy="1072033"/>
            </a:xfrm>
            <a:custGeom>
              <a:avLst/>
              <a:gdLst>
                <a:gd name="T0" fmla="*/ 1470 w 1470"/>
                <a:gd name="T1" fmla="*/ 735 h 735"/>
                <a:gd name="T2" fmla="*/ 735 w 1470"/>
                <a:gd name="T3" fmla="*/ 0 h 735"/>
                <a:gd name="T4" fmla="*/ 0 w 1470"/>
                <a:gd name="T5" fmla="*/ 735 h 735"/>
                <a:gd name="T6" fmla="*/ 1470 w 1470"/>
                <a:gd name="T7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0" h="735">
                  <a:moveTo>
                    <a:pt x="1470" y="735"/>
                  </a:moveTo>
                  <a:lnTo>
                    <a:pt x="735" y="0"/>
                  </a:lnTo>
                  <a:lnTo>
                    <a:pt x="0" y="735"/>
                  </a:lnTo>
                  <a:lnTo>
                    <a:pt x="1470" y="73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9584943" y="-34070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39" name="平行四边形 38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41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43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直角三角形 44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F0ED"/>
            </a:gs>
            <a:gs pos="53000">
              <a:srgbClr val="DADFE2"/>
            </a:gs>
            <a:gs pos="100000">
              <a:srgbClr val="B7C8CF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9525">
            <a:solidFill>
              <a:srgbClr val="018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2022/10/7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0032100" y="190062"/>
            <a:ext cx="679261" cy="679261"/>
            <a:chOff x="10032100" y="153966"/>
            <a:chExt cx="679261" cy="679261"/>
          </a:xfrm>
        </p:grpSpPr>
        <p:sp>
          <p:nvSpPr>
            <p:cNvPr id="14" name="椭圆 13"/>
            <p:cNvSpPr/>
            <p:nvPr userDrawn="1"/>
          </p:nvSpPr>
          <p:spPr>
            <a:xfrm>
              <a:off x="10032100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746" y="177163"/>
              <a:ext cx="435751" cy="62748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 userDrawn="1"/>
        </p:nvGrpSpPr>
        <p:grpSpPr>
          <a:xfrm>
            <a:off x="10841225" y="171013"/>
            <a:ext cx="679261" cy="777896"/>
            <a:chOff x="10841225" y="134917"/>
            <a:chExt cx="679261" cy="777896"/>
          </a:xfrm>
        </p:grpSpPr>
        <p:sp>
          <p:nvSpPr>
            <p:cNvPr id="16" name="椭圆 15"/>
            <p:cNvSpPr/>
            <p:nvPr userDrawn="1"/>
          </p:nvSpPr>
          <p:spPr>
            <a:xfrm>
              <a:off x="10841225" y="153966"/>
              <a:ext cx="679261" cy="679261"/>
            </a:xfrm>
            <a:prstGeom prst="ellipse">
              <a:avLst/>
            </a:prstGeom>
            <a:solidFill>
              <a:srgbClr val="66788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00" y="134917"/>
              <a:ext cx="622654" cy="777896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6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5.png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6096000" y="3308703"/>
            <a:ext cx="5151055" cy="500357"/>
          </a:xfrm>
        </p:spPr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Fault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-tolerance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in</a:t>
            </a:r>
            <a:r>
              <a:rPr lang="zh-CN" altLang="en-US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A</a:t>
            </a:r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pache </a:t>
            </a:r>
            <a:r>
              <a:rPr lang="en-US" altLang="zh-CN" sz="1900" dirty="0" err="1">
                <a:solidFill>
                  <a:srgbClr val="24292F"/>
                </a:solidFill>
                <a:latin typeface="-apple-system"/>
              </a:rPr>
              <a:t>SeaTunnel</a:t>
            </a:r>
            <a:r>
              <a:rPr lang="zh-CN" altLang="en-US" sz="19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altLang="zh-CN" sz="1900" dirty="0">
                <a:solidFill>
                  <a:srgbClr val="24292F"/>
                </a:solidFill>
                <a:latin typeface="-apple-system"/>
              </a:rPr>
              <a:t>(incubator)</a:t>
            </a: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4601817" y="1905001"/>
            <a:ext cx="6918672" cy="1272584"/>
          </a:xfrm>
        </p:spPr>
        <p:txBody>
          <a:bodyPr/>
          <a:lstStyle/>
          <a:p>
            <a:r>
              <a:rPr lang="zh-CN" altLang="en-US" b="0" i="0" dirty="0">
                <a:solidFill>
                  <a:srgbClr val="4A4A4A"/>
                </a:solidFill>
                <a:effectLst/>
                <a:latin typeface="Optima-Regular"/>
              </a:rPr>
              <a:t>分布式作业容错的原理与实践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914400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Apache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SeaTunnel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Committer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Bold" panose="020B0800000000000000" pitchFamily="34" charset="-122"/>
              </a:rPr>
              <a:t> 李宗文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0155E7-3B04-5001-6BAA-1B950A154DEB}"/>
              </a:ext>
            </a:extLst>
          </p:cNvPr>
          <p:cNvSpPr txBox="1"/>
          <p:nvPr/>
        </p:nvSpPr>
        <p:spPr>
          <a:xfrm>
            <a:off x="6859789" y="5295368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90D7282-E02C-5562-DB4D-3B097E202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终止快照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6DDBF4-D942-433C-3109-5455A69274B0}"/>
              </a:ext>
            </a:extLst>
          </p:cNvPr>
          <p:cNvSpPr/>
          <p:nvPr/>
        </p:nvSpPr>
        <p:spPr>
          <a:xfrm>
            <a:off x="902525" y="1882577"/>
            <a:ext cx="5715302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・所有的进程都收到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信息并且记录下自己的状态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・所有的进程都从</a:t>
            </a:r>
            <a:r>
              <a:rPr lang="en-US" altLang="zh-CN" sz="1600" dirty="0">
                <a:solidFill>
                  <a:schemeClr val="bg1"/>
                </a:solidFill>
              </a:rPr>
              <a:t>input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" sz="1600" dirty="0">
                <a:solidFill>
                  <a:schemeClr val="bg1"/>
                </a:solidFill>
              </a:rPr>
              <a:t>中</a:t>
            </a:r>
            <a:r>
              <a:rPr lang="zh-CN" altLang="en-US" sz="1600" dirty="0">
                <a:solidFill>
                  <a:schemeClr val="bg1"/>
                </a:solidFill>
              </a:rPr>
              <a:t>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信息，并记录了所有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状态 </a:t>
            </a:r>
            <a:r>
              <a:rPr lang="en-US" altLang="zh-CN" sz="1600" dirty="0">
                <a:solidFill>
                  <a:schemeClr val="bg1"/>
                </a:solidFill>
              </a:rPr>
              <a:t>(message)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BFD2F0-91AE-EB58-8CBA-C4A825CDE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0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02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916959" y="2994575"/>
              <a:ext cx="28725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现有实践的痛点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89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DD9E149-F4AC-4AF1-819A-A7CD3AE4FE87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Global Failover</a:t>
            </a:r>
            <a:endParaRPr lang="zh-CN" altLang="en-US" sz="2400" dirty="0">
              <a:solidFill>
                <a:srgbClr val="F5F5F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619939-72EB-4320-8C15-6B015A1BD743}"/>
              </a:ext>
            </a:extLst>
          </p:cNvPr>
          <p:cNvSpPr txBox="1"/>
          <p:nvPr/>
        </p:nvSpPr>
        <p:spPr>
          <a:xfrm>
            <a:off x="4837215" y="340061"/>
            <a:ext cx="251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5F5F5"/>
                </a:solidFill>
              </a:rPr>
              <a:t>痛点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359E2-8E08-49A3-8750-0298FAD47469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02525" y="1882577"/>
            <a:ext cx="4633571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・在目前的工业实现中，当作业出错后需要作业</a:t>
            </a:r>
            <a:r>
              <a:rPr lang="en" altLang="zh-CN" sz="1600" dirty="0">
                <a:solidFill>
                  <a:schemeClr val="bg1"/>
                </a:solidFill>
              </a:rPr>
              <a:t>DAG</a:t>
            </a:r>
            <a:r>
              <a:rPr lang="zh-CN" altLang="en-US" sz="1600" dirty="0">
                <a:solidFill>
                  <a:schemeClr val="bg1"/>
                </a:solidFill>
              </a:rPr>
              <a:t>的所有节点进行</a:t>
            </a:r>
            <a:r>
              <a:rPr lang="en" altLang="zh-CN" sz="1600" dirty="0">
                <a:solidFill>
                  <a:schemeClr val="bg1"/>
                </a:solidFill>
              </a:rPr>
              <a:t>failover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整个过程持续的时间会比较长，会导致上游累积很多数据。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9726B36-29E5-4C27-DDA6-F002AA5FF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8" y="3363285"/>
            <a:ext cx="10800000" cy="2649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B0DB1A-8256-6044-3DDE-9E15D3BC3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88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03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600326" y="3023515"/>
              <a:ext cx="3486339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3200" b="1" dirty="0" err="1">
                  <a:solidFill>
                    <a:srgbClr val="24292F"/>
                  </a:solidFill>
                  <a:latin typeface="-apple-system"/>
                </a:rPr>
                <a:t>SeaTunnel</a:t>
              </a:r>
              <a:r>
                <a:rPr lang="en" altLang="zh-CN" sz="3200" b="1" dirty="0">
                  <a:solidFill>
                    <a:srgbClr val="24292F"/>
                  </a:solidFill>
                  <a:latin typeface="-apple-system"/>
                </a:rPr>
                <a:t> </a:t>
              </a:r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容错实践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203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19299" y="1909561"/>
            <a:ext cx="3970753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在数据集成场景中，存在一个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同步上百张的可能，一个节点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一张表的失败而导致所有表失败这样的代价太大。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Pipeline Failover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FA692E1-BE32-3C26-A3CE-8D711D884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429000"/>
            <a:ext cx="10800000" cy="264905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D89416A-2717-C352-3500-92D550E72C7E}"/>
              </a:ext>
            </a:extLst>
          </p:cNvPr>
          <p:cNvSpPr/>
          <p:nvPr/>
        </p:nvSpPr>
        <p:spPr>
          <a:xfrm>
            <a:off x="5273090" y="1882344"/>
            <a:ext cx="5133180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我们期望没有相关性的</a:t>
            </a:r>
            <a:r>
              <a:rPr lang="en" altLang="zh-CN" sz="1600" dirty="0">
                <a:solidFill>
                  <a:schemeClr val="bg1"/>
                </a:solidFill>
              </a:rPr>
              <a:t>Job Task</a:t>
            </a:r>
            <a:r>
              <a:rPr lang="zh-CN" altLang="en-US" sz="1600" dirty="0">
                <a:solidFill>
                  <a:schemeClr val="bg1"/>
                </a:solidFill>
              </a:rPr>
              <a:t>不会在容错时相互影响，所以我们将一个有上下游关系的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集合称为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一个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可以由一个或多个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组成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3C3948-2DB1-1F4B-06D1-DB33174CC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A567B50-7D29-A033-AB4B-30B8B1742192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现在如果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出现异常，我们仍然需要</a:t>
            </a:r>
            <a:r>
              <a:rPr lang="en" altLang="zh-CN" sz="1600" dirty="0">
                <a:solidFill>
                  <a:schemeClr val="bg1"/>
                </a:solidFill>
              </a:rPr>
              <a:t>pipeline</a:t>
            </a:r>
            <a:r>
              <a:rPr lang="zh-CN" altLang="en-US" sz="1600" dirty="0">
                <a:solidFill>
                  <a:schemeClr val="bg1"/>
                </a:solidFill>
              </a:rPr>
              <a:t>所有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进行</a:t>
            </a:r>
            <a:r>
              <a:rPr lang="en" altLang="zh-CN" sz="1600" dirty="0">
                <a:solidFill>
                  <a:schemeClr val="bg1"/>
                </a:solidFill>
              </a:rPr>
              <a:t>failover</a:t>
            </a:r>
            <a:r>
              <a:rPr lang="zh-CN" altLang="en-US" sz="1600" dirty="0">
                <a:solidFill>
                  <a:schemeClr val="bg1"/>
                </a:solidFill>
              </a:rPr>
              <a:t>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那么可不可以只恢复部分</a:t>
            </a:r>
            <a:r>
              <a:rPr lang="en-US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呢？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Regional Failover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9FC52-2898-6816-8072-1A618CDBF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154348"/>
            <a:ext cx="10800000" cy="26490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A7CF2E-B160-2644-DA22-834AA03A24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7B5A3A0-0ACC-59CB-6CCF-B8744D12EC05}"/>
              </a:ext>
            </a:extLst>
          </p:cNvPr>
          <p:cNvSpPr/>
          <p:nvPr/>
        </p:nvSpPr>
        <p:spPr>
          <a:xfrm>
            <a:off x="1726338" y="1529412"/>
            <a:ext cx="2279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Transform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</a:rPr>
              <a:t>无状态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2BDDE-8D6E-63C6-6E5B-02939D607FFE}"/>
              </a:ext>
            </a:extLst>
          </p:cNvPr>
          <p:cNvSpPr/>
          <p:nvPr/>
        </p:nvSpPr>
        <p:spPr>
          <a:xfrm>
            <a:off x="1707813" y="3730662"/>
            <a:ext cx="2595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non-idempotent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62BACD-BC74-25FC-1041-6A97038949BA}"/>
              </a:ext>
            </a:extLst>
          </p:cNvPr>
          <p:cNvSpPr/>
          <p:nvPr/>
        </p:nvSpPr>
        <p:spPr>
          <a:xfrm>
            <a:off x="6890716" y="375844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2PC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98BAB3-80F1-6049-F752-6742A858F87D}"/>
              </a:ext>
            </a:extLst>
          </p:cNvPr>
          <p:cNvSpPr/>
          <p:nvPr/>
        </p:nvSpPr>
        <p:spPr>
          <a:xfrm>
            <a:off x="1707814" y="2054181"/>
            <a:ext cx="3947552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 err="1">
                <a:solidFill>
                  <a:schemeClr val="bg1"/>
                </a:solidFill>
              </a:rPr>
              <a:t>SeaTunnel</a:t>
            </a:r>
            <a:r>
              <a:rPr lang="zh-CN" altLang="en-US" sz="1600" dirty="0">
                <a:solidFill>
                  <a:schemeClr val="bg1"/>
                </a:solidFill>
              </a:rPr>
              <a:t>不支持</a:t>
            </a:r>
            <a:r>
              <a:rPr lang="en-US" altLang="zh-CN" sz="1600" dirty="0">
                <a:solidFill>
                  <a:schemeClr val="bg1"/>
                </a:solidFill>
              </a:rPr>
              <a:t>Join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Agg</a:t>
            </a:r>
            <a:r>
              <a:rPr lang="zh-CN" altLang="en-US" sz="1600" dirty="0">
                <a:solidFill>
                  <a:schemeClr val="bg1"/>
                </a:solidFill>
              </a:rPr>
              <a:t>等聚合算子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48F898-AFCF-1823-9262-CB5585CB56DF}"/>
              </a:ext>
            </a:extLst>
          </p:cNvPr>
          <p:cNvSpPr/>
          <p:nvPr/>
        </p:nvSpPr>
        <p:spPr>
          <a:xfrm>
            <a:off x="6812418" y="2048164"/>
            <a:ext cx="3620654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・由于是幂等写入，所以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每次是否读取数据不一致不会造成错误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5EF30E-CA83-844E-8409-05EFDC96B21A}"/>
              </a:ext>
            </a:extLst>
          </p:cNvPr>
          <p:cNvSpPr/>
          <p:nvPr/>
        </p:nvSpPr>
        <p:spPr>
          <a:xfrm>
            <a:off x="1726337" y="4302019"/>
            <a:ext cx="3574947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・无论是否重启，都会导致数据重复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C288B9-484C-88B8-FE12-90783EE47524}"/>
              </a:ext>
            </a:extLst>
          </p:cNvPr>
          <p:cNvSpPr/>
          <p:nvPr/>
        </p:nvSpPr>
        <p:spPr>
          <a:xfrm>
            <a:off x="6890716" y="4234997"/>
            <a:ext cx="395207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・如果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支持数据一致性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通过</a:t>
            </a:r>
            <a:r>
              <a:rPr lang="en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数据</a:t>
            </a:r>
            <a:r>
              <a:rPr lang="en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自动忽略已处理的老数据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AA5959C-C481-A9A7-51F1-39EDCB48C402}"/>
              </a:ext>
            </a:extLst>
          </p:cNvPr>
          <p:cNvSpPr/>
          <p:nvPr/>
        </p:nvSpPr>
        <p:spPr>
          <a:xfrm>
            <a:off x="6812418" y="1602287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venir-Heavy" panose="02000503020000020003"/>
              </a:rPr>
              <a:t>Sink</a:t>
            </a:r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 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idempotent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ED4541E-6272-A7DF-6A5A-D4EB7CC650F1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41869E-B869-4A82-46B2-B7AB834FEE73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5634EE-336D-B57D-4850-8666899E67E1}"/>
              </a:ext>
            </a:extLst>
          </p:cNvPr>
          <p:cNvSpPr/>
          <p:nvPr/>
        </p:nvSpPr>
        <p:spPr>
          <a:xfrm>
            <a:off x="6890716" y="197570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4CDA5F-48E6-02BC-4E9B-E04D02774936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3D7BC5-4B07-9C25-011D-23C0838B42A2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rgbClr val="F5F5F5"/>
                </a:solidFill>
              </a:rPr>
              <a:t>Regional Failover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D4B1199-9E1A-8532-ADCF-5906634410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47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Checkpoint </a:t>
            </a:r>
            <a:r>
              <a:rPr lang="zh-CN" altLang="en-US" sz="2400" dirty="0">
                <a:solidFill>
                  <a:srgbClr val="F5F5F5"/>
                </a:solidFill>
              </a:rPr>
              <a:t>计划</a:t>
            </a:r>
            <a:endParaRPr lang="en-US" altLang="zh-CN" sz="2400" dirty="0">
              <a:solidFill>
                <a:srgbClr val="F5F5F5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E7E906-92A7-F31E-88A8-E3DA337E80AF}"/>
              </a:ext>
            </a:extLst>
          </p:cNvPr>
          <p:cNvSpPr/>
          <p:nvPr/>
        </p:nvSpPr>
        <p:spPr>
          <a:xfrm>
            <a:off x="902525" y="1882577"/>
            <a:ext cx="3562597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・算子</a:t>
            </a:r>
            <a:r>
              <a:rPr lang="en" altLang="zh-CN" sz="1600" dirty="0">
                <a:solidFill>
                  <a:schemeClr val="bg1"/>
                </a:solidFill>
              </a:rPr>
              <a:t>ID</a:t>
            </a:r>
            <a:r>
              <a:rPr lang="zh-CN" altLang="en-US" sz="1600" dirty="0">
                <a:solidFill>
                  <a:schemeClr val="bg1"/>
                </a:solidFill>
              </a:rPr>
              <a:t>，用于记录算子的状态；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A80B2-F3C4-441B-E792-F24DCC9DA56F}"/>
              </a:ext>
            </a:extLst>
          </p:cNvPr>
          <p:cNvSpPr/>
          <p:nvPr/>
        </p:nvSpPr>
        <p:spPr>
          <a:xfrm>
            <a:off x="810985" y="3941723"/>
            <a:ext cx="4080990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・起始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-US" sz="1600" dirty="0">
                <a:solidFill>
                  <a:schemeClr val="bg1"/>
                </a:solidFill>
              </a:rPr>
              <a:t>，用于触发</a:t>
            </a:r>
            <a:r>
              <a:rPr lang="en" altLang="zh-CN" sz="1600" dirty="0" err="1">
                <a:solidFill>
                  <a:schemeClr val="bg1"/>
                </a:solidFill>
              </a:rPr>
              <a:t>CheckpointBarrier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・所有</a:t>
            </a:r>
            <a:r>
              <a:rPr lang="en" altLang="zh-CN" sz="1600" dirty="0">
                <a:solidFill>
                  <a:schemeClr val="bg1"/>
                </a:solidFill>
              </a:rPr>
              <a:t>Vertex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用于记录</a:t>
            </a:r>
            <a:r>
              <a:rPr lang="en-US" altLang="zh-CN" sz="1600" dirty="0">
                <a:solidFill>
                  <a:schemeClr val="bg1"/>
                </a:solidFill>
              </a:rPr>
              <a:t>ACK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2767537-9B07-03F4-32F8-CF92CA7DF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5" y="1151530"/>
            <a:ext cx="6873172" cy="50386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A060265-BA26-D574-7948-F38D7F7BF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27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832DC784-5A2C-C3B7-F925-612B73484773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5F5F5"/>
                </a:solidFill>
              </a:rPr>
              <a:t>触发 </a:t>
            </a:r>
            <a:r>
              <a:rPr lang="en" altLang="zh-CN" sz="3200" b="1" dirty="0">
                <a:solidFill>
                  <a:srgbClr val="F5F5F5"/>
                </a:solidFill>
              </a:rPr>
              <a:t>Checkpoint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514681-3FB8-9A2E-AAEC-F2A813A5E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144118"/>
            <a:ext cx="9719859" cy="5158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E85A49-08B8-4BE0-4599-124C3EEA91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F83EA70-658C-34FB-F23D-ADFB9A3220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144800"/>
            <a:ext cx="9720000" cy="51588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37021D-5E64-1728-FC11-69912E4BC6F1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200" b="1" dirty="0">
                <a:solidFill>
                  <a:srgbClr val="F5F5F5"/>
                </a:solidFill>
              </a:rPr>
              <a:t>Barrier </a:t>
            </a:r>
            <a:r>
              <a:rPr lang="zh-CN" altLang="en-US" sz="3200" b="1" dirty="0">
                <a:solidFill>
                  <a:srgbClr val="F5F5F5"/>
                </a:solidFill>
              </a:rPr>
              <a:t>流转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79C0F6-08B0-E43F-1C14-C0A0581A7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8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016D666C-B958-4A3C-94F5-822B3D3D1F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605F384-7ED0-4DAC-891E-902063818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EAC9293A-50AE-403E-8E73-450BFBEC35BA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1ADA079-6675-40F0-8460-C1777EA5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14933B9-ECCF-4004-989A-D57E638B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765DD11C-C828-48A9-B4B7-463BD58563F6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085608" y="1923627"/>
            <a:ext cx="41500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全局一致性快照核心原理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4" name="对话气泡: 圆角矩形 3"/>
          <p:cNvSpPr/>
          <p:nvPr/>
        </p:nvSpPr>
        <p:spPr>
          <a:xfrm>
            <a:off x="5003689" y="1907258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01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52427" y="1656455"/>
            <a:ext cx="3519322" cy="3066990"/>
            <a:chOff x="1498214" y="1745738"/>
            <a:chExt cx="2314806" cy="2017288"/>
          </a:xfrm>
        </p:grpSpPr>
        <p:sp>
          <p:nvSpPr>
            <p:cNvPr id="15" name="椭圆 14"/>
            <p:cNvSpPr/>
            <p:nvPr/>
          </p:nvSpPr>
          <p:spPr>
            <a:xfrm>
              <a:off x="1498214" y="1745738"/>
              <a:ext cx="1556460" cy="1556460"/>
            </a:xfrm>
            <a:prstGeom prst="ellipse">
              <a:avLst/>
            </a:prstGeom>
            <a:noFill/>
            <a:ln w="203200">
              <a:solidFill>
                <a:schemeClr val="bg1">
                  <a:alpha val="53000"/>
                </a:schemeClr>
              </a:solidFill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113168" y="2063174"/>
              <a:ext cx="1556460" cy="15564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969776" y="1919782"/>
              <a:ext cx="1843244" cy="1843244"/>
            </a:xfrm>
            <a:prstGeom prst="ellipse">
              <a:avLst/>
            </a:prstGeom>
            <a:noFill/>
            <a:ln w="50800">
              <a:solidFill>
                <a:schemeClr val="bg1">
                  <a:alpha val="53000"/>
                </a:schemeClr>
              </a:solidFill>
            </a:ln>
            <a:effectLst>
              <a:outerShdw blurRad="304800" dist="50800" dir="5400000" algn="ctr" rotWithShape="0">
                <a:schemeClr val="bg1">
                  <a:alpha val="4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426914" y="2985226"/>
            <a:ext cx="2975173" cy="738664"/>
          </a:xfrm>
          <a:prstGeom prst="rect">
            <a:avLst/>
          </a:prstGeom>
          <a:noFill/>
          <a:effectLst>
            <a:outerShdw blurRad="304800" dist="50800" dir="5400000" algn="ctr" rotWithShape="0">
              <a:srgbClr val="01C8C1">
                <a:alpha val="43000"/>
              </a:srgbClr>
            </a:outerShd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b="1" dirty="0">
                <a:solidFill>
                  <a:srgbClr val="7096AB"/>
                </a:solidFill>
              </a:rPr>
              <a:t>CONTENT</a:t>
            </a:r>
            <a:endParaRPr lang="zh-CN" altLang="en-US" sz="4800" b="1" dirty="0">
              <a:solidFill>
                <a:srgbClr val="7096AB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894847" y="5000823"/>
            <a:ext cx="1556460" cy="1556460"/>
          </a:xfrm>
          <a:prstGeom prst="ellipse">
            <a:avLst/>
          </a:prstGeom>
          <a:noFill/>
          <a:ln w="203200">
            <a:solidFill>
              <a:schemeClr val="bg1"/>
            </a:solidFill>
          </a:ln>
          <a:effectLst>
            <a:outerShdw blurRad="304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085608" y="2678262"/>
            <a:ext cx="25135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现有实践的痛点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085608" y="3432897"/>
            <a:ext cx="48026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F5F5F5"/>
                </a:solidFill>
                <a:latin typeface="-apple-system"/>
              </a:rPr>
              <a:t>Apache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F5F5F5"/>
                </a:solidFill>
                <a:latin typeface="-apple-system"/>
              </a:rPr>
              <a:t>SeaTunnel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容错实践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5607" y="4187532"/>
            <a:ext cx="46041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rgbClr val="F5F5F5"/>
                </a:solidFill>
                <a:latin typeface="-apple-system"/>
              </a:rPr>
              <a:t>Apache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</a:t>
            </a:r>
            <a:r>
              <a:rPr lang="en-US" altLang="zh-CN" sz="2800" b="1" dirty="0" err="1">
                <a:solidFill>
                  <a:srgbClr val="F5F5F5"/>
                </a:solidFill>
                <a:latin typeface="-apple-system"/>
              </a:rPr>
              <a:t>SeaTunnel</a:t>
            </a:r>
            <a:r>
              <a:rPr lang="zh-CN" altLang="en-US" sz="2800" b="1" dirty="0">
                <a:solidFill>
                  <a:srgbClr val="F5F5F5"/>
                </a:solidFill>
                <a:latin typeface="-apple-system"/>
              </a:rPr>
              <a:t> 展望</a:t>
            </a:r>
            <a:endParaRPr lang="en-US" altLang="zh-CN" sz="2800" b="1" dirty="0">
              <a:solidFill>
                <a:srgbClr val="F5F5F5"/>
              </a:solidFill>
              <a:latin typeface="-apple-system"/>
            </a:endParaRPr>
          </a:p>
        </p:txBody>
      </p:sp>
      <p:sp>
        <p:nvSpPr>
          <p:cNvPr id="24" name="对话气泡: 圆角矩形 23"/>
          <p:cNvSpPr/>
          <p:nvPr/>
        </p:nvSpPr>
        <p:spPr>
          <a:xfrm>
            <a:off x="5003689" y="2661893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02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5" name="对话气泡: 圆角矩形 24"/>
          <p:cNvSpPr/>
          <p:nvPr/>
        </p:nvSpPr>
        <p:spPr>
          <a:xfrm>
            <a:off x="5003689" y="3416528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03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26" name="对话气泡: 圆角矩形 25"/>
          <p:cNvSpPr/>
          <p:nvPr/>
        </p:nvSpPr>
        <p:spPr>
          <a:xfrm>
            <a:off x="5003689" y="4171163"/>
            <a:ext cx="586855" cy="463624"/>
          </a:xfrm>
          <a:prstGeom prst="wedgeRoundRectCallout">
            <a:avLst>
              <a:gd name="adj1" fmla="val -11844"/>
              <a:gd name="adj2" fmla="val 67319"/>
              <a:gd name="adj3" fmla="val 16667"/>
            </a:avLst>
          </a:prstGeom>
          <a:gradFill>
            <a:gsLst>
              <a:gs pos="0">
                <a:srgbClr val="657587"/>
              </a:gs>
              <a:gs pos="53000">
                <a:srgbClr val="6C889D"/>
              </a:gs>
              <a:gs pos="100000">
                <a:srgbClr val="75A3BA"/>
              </a:gs>
            </a:gsLst>
            <a:lin ang="14400000" scaled="0"/>
          </a:gradFill>
          <a:ln w="12700" cap="rnd" cmpd="sng" algn="ctr">
            <a:noFill/>
            <a:prstDash val="solid"/>
            <a:round/>
          </a:ln>
          <a:effectLst>
            <a:outerShdw blurRad="3048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/>
            <a:r>
              <a:rPr lang="en-US" altLang="zh-CN" sz="2400" b="1" kern="0" dirty="0">
                <a:solidFill>
                  <a:srgbClr val="D8DDE1"/>
                </a:solidFill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rPr>
              <a:t>04</a:t>
            </a:r>
            <a:endParaRPr lang="zh-CN" altLang="en-US" sz="2400" b="1" kern="0" dirty="0">
              <a:solidFill>
                <a:srgbClr val="D8DDE1"/>
              </a:solidFill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370988" y="5374098"/>
            <a:ext cx="2366369" cy="2366369"/>
          </a:xfrm>
          <a:prstGeom prst="ellipse">
            <a:avLst/>
          </a:prstGeom>
          <a:noFill/>
          <a:ln w="101600">
            <a:solidFill>
              <a:schemeClr val="bg1">
                <a:alpha val="38000"/>
              </a:schemeClr>
            </a:solidFill>
          </a:ln>
          <a:effectLst>
            <a:outerShdw blurRad="304800" dist="50800" dir="5400000" algn="ctr" rotWithShape="0">
              <a:schemeClr val="bg1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D2A3C4-0BFE-7C34-1CCF-0AD638EDF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26ACBDF-3C1E-8904-680D-28078A9D46F6}"/>
              </a:ext>
            </a:extLst>
          </p:cNvPr>
          <p:cNvSpPr txBox="1"/>
          <p:nvPr/>
        </p:nvSpPr>
        <p:spPr>
          <a:xfrm>
            <a:off x="4167893" y="291765"/>
            <a:ext cx="385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5F5F5"/>
                </a:solidFill>
              </a:rPr>
              <a:t>Checkpoint</a:t>
            </a:r>
            <a:r>
              <a:rPr lang="zh-CN" altLang="en-US" sz="3200" b="1" dirty="0">
                <a:solidFill>
                  <a:srgbClr val="F5F5F5"/>
                </a:solidFill>
              </a:rPr>
              <a:t> 结束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A6706D-D967-6CCF-4B67-8729E4E44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657350"/>
            <a:ext cx="9720000" cy="362550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9A26ED-CDA7-608D-9502-5C90E0057C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4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A17EAB-69A6-D17A-8092-012B323C4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32" y="3238950"/>
            <a:ext cx="9360000" cy="25872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Exactly-once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・不需要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7F12E7-4653-84A7-FAD8-215910130E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7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At-least-once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・不需要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28F4113-7E44-062C-3780-8134669C4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0" y="3240000"/>
            <a:ext cx="9360000" cy="258720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6B8F5F2-85BA-27E2-76DE-408D8AC7A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EDACA67-0A58-9DB8-A296-AD32DC368864}"/>
              </a:ext>
            </a:extLst>
          </p:cNvPr>
          <p:cNvSpPr/>
          <p:nvPr/>
        </p:nvSpPr>
        <p:spPr>
          <a:xfrm>
            <a:off x="919299" y="1909561"/>
            <a:ext cx="7757562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</a:t>
            </a:r>
            <a:r>
              <a:rPr lang="en-US" altLang="zh-CN" sz="1600" dirty="0">
                <a:solidFill>
                  <a:schemeClr val="bg1"/>
                </a:solidFill>
              </a:rPr>
              <a:t>Exactly-once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・需要</a:t>
            </a:r>
            <a:r>
              <a:rPr lang="en-US" altLang="zh-CN" sz="1600" dirty="0">
                <a:solidFill>
                  <a:schemeClr val="bg1"/>
                </a:solidFill>
              </a:rPr>
              <a:t>snapshot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message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109522-C01A-647A-4B73-0FACB8612A12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5F5F5"/>
                </a:solidFill>
              </a:rPr>
              <a:t>Unaligned</a:t>
            </a:r>
            <a:r>
              <a:rPr lang="zh-CN" altLang="en-US" sz="2400" dirty="0">
                <a:solidFill>
                  <a:srgbClr val="F5F5F5"/>
                </a:solidFill>
              </a:rPr>
              <a:t> </a:t>
            </a:r>
            <a:r>
              <a:rPr lang="en-US" altLang="zh-CN" sz="2400" dirty="0">
                <a:solidFill>
                  <a:srgbClr val="F5F5F5"/>
                </a:solidFill>
              </a:rPr>
              <a:t>Barrier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8F1D49-6506-B9E8-211A-28D405A961E2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028FC2-E778-F91A-651A-EB33DA0A0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08" y="1026688"/>
            <a:ext cx="8681201" cy="516349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9DF77E8-F2F8-0A2D-FFBF-CC2850A77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1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5A87466-843D-09FC-BBBD-5A87C97F4F1C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solidFill>
                  <a:schemeClr val="bg1"/>
                </a:solidFill>
              </a:rPr>
              <a:t>CompletedPoint</a:t>
            </a:r>
            <a:endParaRPr lang="en-US" altLang="zh-CN" sz="2400" dirty="0">
              <a:solidFill>
                <a:srgbClr val="F5F5F5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4324CD-DF50-76FD-30E5-AE507942E648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D3C785-1E48-C6A6-00A2-1921B9A1FA99}"/>
              </a:ext>
            </a:extLst>
          </p:cNvPr>
          <p:cNvSpPr/>
          <p:nvPr/>
        </p:nvSpPr>
        <p:spPr>
          <a:xfrm>
            <a:off x="1041854" y="2343567"/>
            <a:ext cx="8837641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由于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时定时触发的，而对于一个有界的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它可能在两个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之间完成数据的读取，如果等待触发，这会造成资源的浪费；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204437-AD11-0CE9-ECCC-346BE3043781}"/>
              </a:ext>
            </a:extLst>
          </p:cNvPr>
          <p:cNvSpPr/>
          <p:nvPr/>
        </p:nvSpPr>
        <p:spPr>
          <a:xfrm>
            <a:off x="1041854" y="3429000"/>
            <a:ext cx="8728311" cy="78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这时会由</a:t>
            </a:r>
            <a:r>
              <a:rPr lang="en" altLang="zh-CN" sz="1600" dirty="0">
                <a:solidFill>
                  <a:schemeClr val="bg1"/>
                </a:solidFill>
              </a:rPr>
              <a:t>Source</a:t>
            </a:r>
            <a:r>
              <a:rPr lang="zh-CN" altLang="en-US" sz="1600" dirty="0">
                <a:solidFill>
                  <a:schemeClr val="bg1"/>
                </a:solidFill>
              </a:rPr>
              <a:t>产生一个</a:t>
            </a:r>
            <a:r>
              <a:rPr lang="en" altLang="zh-CN" sz="1600" dirty="0" err="1">
                <a:solidFill>
                  <a:schemeClr val="bg1"/>
                </a:solidFill>
              </a:rPr>
              <a:t>CompletedBarrier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并和</a:t>
            </a:r>
            <a:r>
              <a:rPr lang="en-US" altLang="zh-CN" sz="1600" dirty="0">
                <a:solidFill>
                  <a:srgbClr val="F5F5F5"/>
                </a:solidFill>
              </a:rPr>
              <a:t>Aligned</a:t>
            </a:r>
            <a:r>
              <a:rPr lang="en" altLang="zh-CN" sz="1600" dirty="0">
                <a:solidFill>
                  <a:schemeClr val="bg1"/>
                </a:solidFill>
              </a:rPr>
              <a:t>Barrier</a:t>
            </a:r>
            <a:r>
              <a:rPr lang="zh-CN" altLang="en-US" sz="1600" dirty="0">
                <a:solidFill>
                  <a:schemeClr val="bg1"/>
                </a:solidFill>
              </a:rPr>
              <a:t>进行同样流程的流转；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我们将该</a:t>
            </a:r>
            <a:r>
              <a:rPr lang="en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称为</a:t>
            </a:r>
            <a:r>
              <a:rPr lang="en" altLang="zh-CN" sz="1600" dirty="0" err="1">
                <a:solidFill>
                  <a:schemeClr val="bg1"/>
                </a:solidFill>
              </a:rPr>
              <a:t>CompletedPoint</a:t>
            </a:r>
            <a:r>
              <a:rPr lang="zh-CN" altLang="en" sz="1600" dirty="0">
                <a:solidFill>
                  <a:schemeClr val="bg1"/>
                </a:solidFill>
              </a:rPr>
              <a:t>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AA869-8CEE-698F-231A-86C14F3B5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0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32946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04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020449" y="3000655"/>
              <a:ext cx="26656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" altLang="zh-CN" sz="3200" b="1" dirty="0" err="1">
                  <a:solidFill>
                    <a:srgbClr val="24292F"/>
                  </a:solidFill>
                  <a:latin typeface="-apple-system"/>
                </a:rPr>
                <a:t>SeaTunnel</a:t>
              </a:r>
              <a:r>
                <a:rPr lang="en" altLang="zh-CN" sz="3200" b="1" dirty="0">
                  <a:solidFill>
                    <a:srgbClr val="24292F"/>
                  </a:solidFill>
                  <a:latin typeface="-apple-system"/>
                </a:rPr>
                <a:t> </a:t>
              </a:r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展望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1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规划展望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7" y="1529412"/>
            <a:ext cx="3133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扩大并完善生态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" altLang="zh-CN" b="1" dirty="0" err="1">
                <a:solidFill>
                  <a:schemeClr val="bg1"/>
                </a:solidFill>
                <a:latin typeface="Avenir-Heavy" panose="02000503020000020003"/>
              </a:rPr>
              <a:t>SeaTunnel</a:t>
            </a:r>
            <a:r>
              <a:rPr lang="en" altLang="zh-CN" b="1" dirty="0">
                <a:solidFill>
                  <a:schemeClr val="bg1"/>
                </a:solidFill>
                <a:latin typeface="Avenir-Heavy" panose="02000503020000020003"/>
              </a:rPr>
              <a:t> Engine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049ACF-80D7-D3E2-6DBC-A348BC8D73B0}"/>
              </a:ext>
            </a:extLst>
          </p:cNvPr>
          <p:cNvSpPr/>
          <p:nvPr/>
        </p:nvSpPr>
        <p:spPr>
          <a:xfrm>
            <a:off x="6890716" y="3758446"/>
            <a:ext cx="184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en-US" altLang="zh-CN" b="1" i="0" dirty="0" err="1">
                <a:solidFill>
                  <a:schemeClr val="bg1"/>
                </a:solidFill>
                <a:effectLst/>
                <a:latin typeface="Avenir-Heavy" panose="02000503020000020003"/>
              </a:rPr>
              <a:t>SeaTunnel</a:t>
            </a:r>
            <a:r>
              <a:rPr lang="en-US" altLang="zh-CN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 Web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</a:t>
            </a:r>
            <a:r>
              <a:rPr lang="en-US" altLang="zh-CN" sz="1600" dirty="0">
                <a:solidFill>
                  <a:schemeClr val="bg1"/>
                </a:solidFill>
              </a:rPr>
              <a:t>Connector</a:t>
            </a:r>
            <a:r>
              <a:rPr lang="zh-CN" altLang="en-US" sz="1600" dirty="0">
                <a:solidFill>
                  <a:schemeClr val="bg1"/>
                </a:solidFill>
              </a:rPr>
              <a:t>，如</a:t>
            </a:r>
            <a:r>
              <a:rPr lang="en-US" altLang="zh-CN" sz="1600" dirty="0">
                <a:solidFill>
                  <a:schemeClr val="bg1"/>
                </a:solidFill>
              </a:rPr>
              <a:t>Stripe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 err="1">
                <a:solidFill>
                  <a:schemeClr val="bg1"/>
                </a:solidFill>
              </a:rPr>
              <a:t>TiDB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</a:t>
            </a:r>
            <a:r>
              <a:rPr lang="en-US" altLang="zh-CN" sz="1600" dirty="0">
                <a:solidFill>
                  <a:schemeClr val="bg1"/>
                </a:solidFill>
              </a:rPr>
              <a:t>Catalog</a:t>
            </a:r>
            <a:r>
              <a:rPr lang="zh-CN" altLang="en-US" sz="1600" dirty="0">
                <a:solidFill>
                  <a:schemeClr val="bg1"/>
                </a:solidFill>
              </a:rPr>
              <a:t>，如</a:t>
            </a:r>
            <a:r>
              <a:rPr lang="en-US" altLang="zh-CN" sz="1600" dirty="0">
                <a:solidFill>
                  <a:schemeClr val="bg1"/>
                </a:solidFill>
              </a:rPr>
              <a:t>Kudu</a:t>
            </a:r>
            <a:r>
              <a:rPr lang="zh-CN" altLang="en-US" sz="1600" dirty="0">
                <a:solidFill>
                  <a:schemeClr val="bg1"/>
                </a:solidFill>
              </a:rPr>
              <a:t>、</a:t>
            </a:r>
            <a:r>
              <a:rPr lang="en-US" altLang="zh-CN" sz="1600" dirty="0">
                <a:solidFill>
                  <a:schemeClr val="bg1"/>
                </a:solidFill>
              </a:rPr>
              <a:t>Doris</a:t>
            </a:r>
            <a:r>
              <a:rPr lang="zh-CN" altLang="en-US" sz="1600" dirty="0">
                <a:solidFill>
                  <a:schemeClr val="bg1"/>
                </a:solidFill>
              </a:rPr>
              <a:t>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</a:t>
            </a:r>
            <a:r>
              <a:rPr lang="en" altLang="zh-CN" sz="1600" dirty="0">
                <a:solidFill>
                  <a:schemeClr val="bg1"/>
                </a:solidFill>
              </a:rPr>
              <a:t>CDC</a:t>
            </a:r>
            <a:r>
              <a:rPr lang="zh-CN" altLang="en-US" sz="1600" dirty="0">
                <a:solidFill>
                  <a:schemeClr val="bg1"/>
                </a:solidFill>
              </a:rPr>
              <a:t>连接器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・提高其可用性与性能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 </a:t>
            </a:r>
            <a:r>
              <a:rPr lang="en-US" altLang="zh-CN" sz="1600" dirty="0">
                <a:solidFill>
                  <a:schemeClr val="bg1"/>
                </a:solidFill>
              </a:rPr>
              <a:t>Spark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3.x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 </a:t>
            </a:r>
            <a:r>
              <a:rPr lang="en-US" altLang="zh-CN" sz="1600" dirty="0" err="1">
                <a:solidFill>
                  <a:schemeClr val="bg1"/>
                </a:solidFill>
              </a:rPr>
              <a:t>Flink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1.14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4197384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・支持更多的数据集成场景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・解决整库同步、表结构变更同步、任务失败影响粒度大、速率控制等现有引擎不能解决的痛点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6DC275-3ADA-9A04-8B1B-4FCD1FE4BDA7}"/>
              </a:ext>
            </a:extLst>
          </p:cNvPr>
          <p:cNvSpPr/>
          <p:nvPr/>
        </p:nvSpPr>
        <p:spPr>
          <a:xfrm>
            <a:off x="6890716" y="4234997"/>
            <a:ext cx="3952070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・提供</a:t>
            </a:r>
            <a:r>
              <a:rPr lang="en" altLang="zh-CN" sz="1600" dirty="0">
                <a:solidFill>
                  <a:schemeClr val="bg1"/>
                </a:solidFill>
              </a:rPr>
              <a:t>Web</a:t>
            </a:r>
            <a:r>
              <a:rPr lang="zh-CN" altLang="en-US" sz="1600" dirty="0">
                <a:solidFill>
                  <a:schemeClr val="bg1"/>
                </a:solidFill>
              </a:rPr>
              <a:t>界面以</a:t>
            </a:r>
            <a:r>
              <a:rPr lang="en" altLang="zh-CN" sz="1600" dirty="0">
                <a:solidFill>
                  <a:schemeClr val="bg1"/>
                </a:solidFill>
              </a:rPr>
              <a:t>DAG/SQL</a:t>
            </a:r>
            <a:r>
              <a:rPr lang="zh-CN" altLang="en-US" sz="1600" dirty="0">
                <a:solidFill>
                  <a:schemeClr val="bg1"/>
                </a:solidFill>
              </a:rPr>
              <a:t>等方式使操作更简单，更加直观的展示</a:t>
            </a:r>
            <a:r>
              <a:rPr lang="en" altLang="zh-CN" sz="1600" dirty="0">
                <a:solidFill>
                  <a:schemeClr val="bg1"/>
                </a:solidFill>
              </a:rPr>
              <a:t>Catalog</a:t>
            </a:r>
            <a:r>
              <a:rPr lang="zh-CN" altLang="en" sz="1600" dirty="0">
                <a:solidFill>
                  <a:schemeClr val="bg1"/>
                </a:solidFill>
              </a:rPr>
              <a:t>、</a:t>
            </a:r>
            <a:r>
              <a:rPr lang="en" altLang="zh-CN" sz="1600" dirty="0">
                <a:solidFill>
                  <a:schemeClr val="bg1"/>
                </a:solidFill>
              </a:rPr>
              <a:t>Connector</a:t>
            </a:r>
            <a:r>
              <a:rPr lang="zh-CN" altLang="en" sz="1600" dirty="0">
                <a:solidFill>
                  <a:schemeClr val="bg1"/>
                </a:solidFill>
              </a:rPr>
              <a:t>、</a:t>
            </a:r>
            <a:r>
              <a:rPr lang="en" altLang="zh-CN" sz="1600" dirty="0">
                <a:solidFill>
                  <a:schemeClr val="bg1"/>
                </a:solidFill>
              </a:rPr>
              <a:t>Job</a:t>
            </a:r>
            <a:r>
              <a:rPr lang="zh-CN" altLang="en-US" sz="1600" dirty="0">
                <a:solidFill>
                  <a:schemeClr val="bg1"/>
                </a:solidFill>
              </a:rPr>
              <a:t>等；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・接入调度平台，使任务管理更简单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更多引擎版本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45678A-BC74-CA07-078C-C88E11987542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F3A846-70C6-646A-4736-49AA3D3C3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06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-20364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FB809B8-BFE1-4116-8450-932DB46E96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845" y="1202149"/>
            <a:ext cx="871221" cy="93515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0F53CD-773C-437D-9113-9FE81758A90D}"/>
              </a:ext>
            </a:extLst>
          </p:cNvPr>
          <p:cNvSpPr txBox="1"/>
          <p:nvPr/>
        </p:nvSpPr>
        <p:spPr>
          <a:xfrm>
            <a:off x="4137254" y="464192"/>
            <a:ext cx="405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5F5F5"/>
                </a:solidFill>
              </a:rPr>
              <a:t>Apache</a:t>
            </a:r>
            <a:r>
              <a:rPr lang="zh-CN" altLang="en-US" sz="3200" b="1" dirty="0">
                <a:solidFill>
                  <a:srgbClr val="F5F5F5"/>
                </a:solidFill>
              </a:rPr>
              <a:t> </a:t>
            </a:r>
            <a:r>
              <a:rPr lang="en-US" altLang="zh-CN" sz="3200" b="1" dirty="0" err="1">
                <a:solidFill>
                  <a:srgbClr val="F5F5F5"/>
                </a:solidFill>
              </a:rPr>
              <a:t>SeaTunnel</a:t>
            </a:r>
            <a:endParaRPr lang="zh-CN" altLang="en-US" sz="3200" b="1" dirty="0">
              <a:solidFill>
                <a:srgbClr val="F5F5F5"/>
              </a:solidFill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ECEC71E0-D8AC-4F77-BEF1-2BBC5F4F26C7}"/>
              </a:ext>
            </a:extLst>
          </p:cNvPr>
          <p:cNvGrpSpPr/>
          <p:nvPr/>
        </p:nvGrpSpPr>
        <p:grpSpPr>
          <a:xfrm>
            <a:off x="969006" y="2073968"/>
            <a:ext cx="2000993" cy="3770416"/>
            <a:chOff x="1030329" y="2020529"/>
            <a:chExt cx="2000993" cy="377041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248462DB-1C45-480F-A7F5-CC015D52AEDC}"/>
                </a:ext>
              </a:extLst>
            </p:cNvPr>
            <p:cNvSpPr/>
            <p:nvPr/>
          </p:nvSpPr>
          <p:spPr>
            <a:xfrm>
              <a:off x="1030329" y="2020529"/>
              <a:ext cx="2000993" cy="3770416"/>
            </a:xfrm>
            <a:prstGeom prst="roundRect">
              <a:avLst>
                <a:gd name="adj" fmla="val 8358"/>
              </a:avLst>
            </a:prstGeom>
            <a:solidFill>
              <a:srgbClr val="F5F5F5"/>
            </a:solidFill>
            <a:ln>
              <a:solidFill>
                <a:srgbClr val="D5492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7B6B3BBA-93E5-463B-9B21-0CF7AA0F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808" y="2195691"/>
              <a:ext cx="740362" cy="500586"/>
            </a:xfrm>
            <a:prstGeom prst="rect">
              <a:avLst/>
            </a:prstGeom>
          </p:spPr>
        </p:pic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C507EE58-C234-45BC-85C3-FECE18749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825" y="2195691"/>
              <a:ext cx="977257" cy="51368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75730FA1-C6D2-4BD6-9FE7-D9EE21DE3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808" y="2865524"/>
              <a:ext cx="780720" cy="563476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124E579-9BFC-47A8-8665-D3084ED2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591" y="3598247"/>
              <a:ext cx="1555527" cy="443447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773FCC8C-F68B-4D3A-B2D8-931AE2E47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16" y="4210941"/>
              <a:ext cx="1104570" cy="331371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797AEB1B-BD16-41E0-A023-0B57A6A0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761" y="4112579"/>
              <a:ext cx="513686" cy="513686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A77198B2-B93D-4354-B02F-253BC56CD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16" y="4763560"/>
              <a:ext cx="900266" cy="350461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E7BA5BC6-7478-403C-BA60-B321FD569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602" y="2863946"/>
              <a:ext cx="753701" cy="612066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D639E2C-FC96-4878-ABC0-3654588C2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080" y="4666814"/>
              <a:ext cx="583522" cy="583522"/>
            </a:xfrm>
            <a:prstGeom prst="rect">
              <a:avLst/>
            </a:prstGeom>
          </p:spPr>
        </p:pic>
        <p:pic>
          <p:nvPicPr>
            <p:cNvPr id="90" name="图形 89">
              <a:extLst>
                <a:ext uri="{FF2B5EF4-FFF2-40B4-BE49-F238E27FC236}">
                  <a16:creationId xmlns:a16="http://schemas.microsoft.com/office/drawing/2014/main" id="{A7C895C9-B31B-444D-B7B6-34F699E1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05316" y="5330662"/>
              <a:ext cx="1607729" cy="310011"/>
            </a:xfrm>
            <a:prstGeom prst="rect">
              <a:avLst/>
            </a:prstGeom>
          </p:spPr>
        </p:pic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02A9C27-D7A1-4817-AC36-94DD0560DC0A}"/>
              </a:ext>
            </a:extLst>
          </p:cNvPr>
          <p:cNvGrpSpPr/>
          <p:nvPr/>
        </p:nvGrpSpPr>
        <p:grpSpPr>
          <a:xfrm>
            <a:off x="9431742" y="2073968"/>
            <a:ext cx="2000993" cy="3770416"/>
            <a:chOff x="9431742" y="2073968"/>
            <a:chExt cx="2000993" cy="3770416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03AA24AB-48AE-4D10-86A4-C1256EEB294A}"/>
                </a:ext>
              </a:extLst>
            </p:cNvPr>
            <p:cNvGrpSpPr/>
            <p:nvPr/>
          </p:nvGrpSpPr>
          <p:grpSpPr>
            <a:xfrm>
              <a:off x="9431742" y="2073968"/>
              <a:ext cx="2000993" cy="3770416"/>
              <a:chOff x="1030329" y="2020529"/>
              <a:chExt cx="2000993" cy="3770416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14F0B3EA-0817-4C45-84B7-F7A6F003CC19}"/>
                  </a:ext>
                </a:extLst>
              </p:cNvPr>
              <p:cNvSpPr/>
              <p:nvPr/>
            </p:nvSpPr>
            <p:spPr>
              <a:xfrm>
                <a:off x="1030329" y="2020529"/>
                <a:ext cx="2000993" cy="3770416"/>
              </a:xfrm>
              <a:prstGeom prst="roundRect">
                <a:avLst>
                  <a:gd name="adj" fmla="val 8358"/>
                </a:avLst>
              </a:prstGeom>
              <a:solidFill>
                <a:srgbClr val="F5F5F5"/>
              </a:solidFill>
              <a:ln>
                <a:solidFill>
                  <a:srgbClr val="D5492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5" name="图片 94">
                <a:extLst>
                  <a:ext uri="{FF2B5EF4-FFF2-40B4-BE49-F238E27FC236}">
                    <a16:creationId xmlns:a16="http://schemas.microsoft.com/office/drawing/2014/main" id="{3A7A941E-C9DE-4151-BF8A-4726C06FE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8" y="2195691"/>
                <a:ext cx="740362" cy="500586"/>
              </a:xfrm>
              <a:prstGeom prst="rect">
                <a:avLst/>
              </a:prstGeom>
            </p:spPr>
          </p:pic>
          <p:pic>
            <p:nvPicPr>
              <p:cNvPr id="96" name="图片 95">
                <a:extLst>
                  <a:ext uri="{FF2B5EF4-FFF2-40B4-BE49-F238E27FC236}">
                    <a16:creationId xmlns:a16="http://schemas.microsoft.com/office/drawing/2014/main" id="{906F4925-EDF2-4917-98A7-7C723AC560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825" y="2195691"/>
                <a:ext cx="977257" cy="513686"/>
              </a:xfrm>
              <a:prstGeom prst="rect">
                <a:avLst/>
              </a:prstGeom>
            </p:spPr>
          </p:pic>
          <p:pic>
            <p:nvPicPr>
              <p:cNvPr id="97" name="图片 96">
                <a:extLst>
                  <a:ext uri="{FF2B5EF4-FFF2-40B4-BE49-F238E27FC236}">
                    <a16:creationId xmlns:a16="http://schemas.microsoft.com/office/drawing/2014/main" id="{026ABED7-FAEA-4607-8D52-168BB7AA4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808" y="2865524"/>
                <a:ext cx="780720" cy="563476"/>
              </a:xfrm>
              <a:prstGeom prst="rect">
                <a:avLst/>
              </a:prstGeom>
            </p:spPr>
          </p:pic>
          <p:pic>
            <p:nvPicPr>
              <p:cNvPr id="99" name="图片 98">
                <a:extLst>
                  <a:ext uri="{FF2B5EF4-FFF2-40B4-BE49-F238E27FC236}">
                    <a16:creationId xmlns:a16="http://schemas.microsoft.com/office/drawing/2014/main" id="{BF001508-F0E5-491D-ABC4-102BDDC1A2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16" y="4210941"/>
                <a:ext cx="1104570" cy="331371"/>
              </a:xfrm>
              <a:prstGeom prst="rect">
                <a:avLst/>
              </a:prstGeom>
            </p:spPr>
          </p:pic>
          <p:pic>
            <p:nvPicPr>
              <p:cNvPr id="101" name="图片 100">
                <a:extLst>
                  <a:ext uri="{FF2B5EF4-FFF2-40B4-BE49-F238E27FC236}">
                    <a16:creationId xmlns:a16="http://schemas.microsoft.com/office/drawing/2014/main" id="{DD4CDA3A-A7AC-43BB-96C5-C60B87657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9955" y="4783345"/>
                <a:ext cx="900266" cy="350461"/>
              </a:xfrm>
              <a:prstGeom prst="rect">
                <a:avLst/>
              </a:prstGeom>
            </p:spPr>
          </p:pic>
          <p:pic>
            <p:nvPicPr>
              <p:cNvPr id="102" name="图片 101">
                <a:extLst>
                  <a:ext uri="{FF2B5EF4-FFF2-40B4-BE49-F238E27FC236}">
                    <a16:creationId xmlns:a16="http://schemas.microsoft.com/office/drawing/2014/main" id="{A29B08F5-12B1-41FD-8FCE-0F373E6F00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602" y="2863946"/>
                <a:ext cx="753701" cy="612066"/>
              </a:xfrm>
              <a:prstGeom prst="rect">
                <a:avLst/>
              </a:prstGeom>
            </p:spPr>
          </p:pic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B896CC3C-68A5-4E9B-AEB9-42FACDE95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719" y="4582007"/>
                <a:ext cx="583522" cy="583522"/>
              </a:xfrm>
              <a:prstGeom prst="rect">
                <a:avLst/>
              </a:prstGeom>
            </p:spPr>
          </p:pic>
        </p:grpSp>
        <p:pic>
          <p:nvPicPr>
            <p:cNvPr id="106" name="图形 105">
              <a:extLst>
                <a:ext uri="{FF2B5EF4-FFF2-40B4-BE49-F238E27FC236}">
                  <a16:creationId xmlns:a16="http://schemas.microsoft.com/office/drawing/2014/main" id="{B9CC4966-B690-427C-B94E-7989A0FA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95578" y="3535033"/>
              <a:ext cx="648368" cy="576269"/>
            </a:xfrm>
            <a:prstGeom prst="rect">
              <a:avLst/>
            </a:prstGeom>
          </p:spPr>
        </p:pic>
        <p:pic>
          <p:nvPicPr>
            <p:cNvPr id="110" name="图形 109">
              <a:extLst>
                <a:ext uri="{FF2B5EF4-FFF2-40B4-BE49-F238E27FC236}">
                  <a16:creationId xmlns:a16="http://schemas.microsoft.com/office/drawing/2014/main" id="{40467BFA-38FE-4A98-9AD1-F735815B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544015" y="3704217"/>
              <a:ext cx="721750" cy="649575"/>
            </a:xfrm>
            <a:prstGeom prst="rect">
              <a:avLst/>
            </a:prstGeom>
          </p:spPr>
        </p:pic>
        <p:pic>
          <p:nvPicPr>
            <p:cNvPr id="112" name="图形 111">
              <a:extLst>
                <a:ext uri="{FF2B5EF4-FFF2-40B4-BE49-F238E27FC236}">
                  <a16:creationId xmlns:a16="http://schemas.microsoft.com/office/drawing/2014/main" id="{6171A2D4-4003-4A40-89D8-ECB3D299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601368" y="5370509"/>
              <a:ext cx="1609200" cy="310294"/>
            </a:xfrm>
            <a:prstGeom prst="rect">
              <a:avLst/>
            </a:prstGeom>
          </p:spPr>
        </p:pic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F5D7D18C-C2F6-4EAA-8F9B-38ACBF6031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75" y="3535369"/>
            <a:ext cx="1012392" cy="1012392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330642F9-E188-4121-85F6-C73BDCF079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78" y="3529451"/>
            <a:ext cx="1012392" cy="101239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2D791AF9-E675-F24E-6FBE-9B844238C34D}"/>
              </a:ext>
            </a:extLst>
          </p:cNvPr>
          <p:cNvGrpSpPr/>
          <p:nvPr/>
        </p:nvGrpSpPr>
        <p:grpSpPr>
          <a:xfrm>
            <a:off x="4082272" y="2249130"/>
            <a:ext cx="4189393" cy="3814708"/>
            <a:chOff x="4082272" y="2249130"/>
            <a:chExt cx="4189393" cy="3814708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BB8C137-0D2F-4A48-96A1-1FF08CAADD8D}"/>
                </a:ext>
              </a:extLst>
            </p:cNvPr>
            <p:cNvSpPr/>
            <p:nvPr/>
          </p:nvSpPr>
          <p:spPr>
            <a:xfrm>
              <a:off x="4082272" y="2249130"/>
              <a:ext cx="4189393" cy="3814708"/>
            </a:xfrm>
            <a:prstGeom prst="roundRect">
              <a:avLst>
                <a:gd name="adj" fmla="val 3845"/>
              </a:avLst>
            </a:prstGeom>
            <a:solidFill>
              <a:srgbClr val="E2E2E2"/>
            </a:solidFill>
            <a:ln w="12700">
              <a:solidFill>
                <a:srgbClr val="D54925"/>
              </a:solidFill>
              <a:prstDash val="sysDot"/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3720310"/>
                        <a:gd name="connsiteY0" fmla="*/ 524504 h 3146961"/>
                        <a:gd name="connsiteX1" fmla="*/ 524504 w 3720310"/>
                        <a:gd name="connsiteY1" fmla="*/ 0 h 3146961"/>
                        <a:gd name="connsiteX2" fmla="*/ 1245756 w 3720310"/>
                        <a:gd name="connsiteY2" fmla="*/ 0 h 3146961"/>
                        <a:gd name="connsiteX3" fmla="*/ 1886868 w 3720310"/>
                        <a:gd name="connsiteY3" fmla="*/ 0 h 3146961"/>
                        <a:gd name="connsiteX4" fmla="*/ 2501267 w 3720310"/>
                        <a:gd name="connsiteY4" fmla="*/ 0 h 3146961"/>
                        <a:gd name="connsiteX5" fmla="*/ 3195806 w 3720310"/>
                        <a:gd name="connsiteY5" fmla="*/ 0 h 3146961"/>
                        <a:gd name="connsiteX6" fmla="*/ 3720310 w 3720310"/>
                        <a:gd name="connsiteY6" fmla="*/ 524504 h 3146961"/>
                        <a:gd name="connsiteX7" fmla="*/ 3720310 w 3720310"/>
                        <a:gd name="connsiteY7" fmla="*/ 1223822 h 3146961"/>
                        <a:gd name="connsiteX8" fmla="*/ 3720310 w 3720310"/>
                        <a:gd name="connsiteY8" fmla="*/ 1965098 h 3146961"/>
                        <a:gd name="connsiteX9" fmla="*/ 3720310 w 3720310"/>
                        <a:gd name="connsiteY9" fmla="*/ 2622457 h 3146961"/>
                        <a:gd name="connsiteX10" fmla="*/ 3195806 w 3720310"/>
                        <a:gd name="connsiteY10" fmla="*/ 3146961 h 3146961"/>
                        <a:gd name="connsiteX11" fmla="*/ 2501267 w 3720310"/>
                        <a:gd name="connsiteY11" fmla="*/ 3146961 h 3146961"/>
                        <a:gd name="connsiteX12" fmla="*/ 1780016 w 3720310"/>
                        <a:gd name="connsiteY12" fmla="*/ 3146961 h 3146961"/>
                        <a:gd name="connsiteX13" fmla="*/ 524504 w 3720310"/>
                        <a:gd name="connsiteY13" fmla="*/ 3146961 h 3146961"/>
                        <a:gd name="connsiteX14" fmla="*/ 0 w 3720310"/>
                        <a:gd name="connsiteY14" fmla="*/ 2622457 h 3146961"/>
                        <a:gd name="connsiteX15" fmla="*/ 0 w 3720310"/>
                        <a:gd name="connsiteY15" fmla="*/ 1902160 h 3146961"/>
                        <a:gd name="connsiteX16" fmla="*/ 0 w 3720310"/>
                        <a:gd name="connsiteY16" fmla="*/ 1202842 h 3146961"/>
                        <a:gd name="connsiteX17" fmla="*/ 0 w 3720310"/>
                        <a:gd name="connsiteY17" fmla="*/ 524504 h 3146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720310" h="3146961" extrusionOk="0">
                          <a:moveTo>
                            <a:pt x="0" y="524504"/>
                          </a:moveTo>
                          <a:cubicBezTo>
                            <a:pt x="-24729" y="219575"/>
                            <a:pt x="206426" y="10660"/>
                            <a:pt x="524504" y="0"/>
                          </a:cubicBezTo>
                          <a:cubicBezTo>
                            <a:pt x="693292" y="-16770"/>
                            <a:pt x="1012441" y="10567"/>
                            <a:pt x="1245756" y="0"/>
                          </a:cubicBezTo>
                          <a:cubicBezTo>
                            <a:pt x="1479071" y="-10567"/>
                            <a:pt x="1628708" y="24211"/>
                            <a:pt x="1886868" y="0"/>
                          </a:cubicBezTo>
                          <a:cubicBezTo>
                            <a:pt x="2145028" y="-24211"/>
                            <a:pt x="2377601" y="4718"/>
                            <a:pt x="2501267" y="0"/>
                          </a:cubicBezTo>
                          <a:cubicBezTo>
                            <a:pt x="2624933" y="-4718"/>
                            <a:pt x="2900348" y="-21887"/>
                            <a:pt x="3195806" y="0"/>
                          </a:cubicBezTo>
                          <a:cubicBezTo>
                            <a:pt x="3508157" y="-46665"/>
                            <a:pt x="3665032" y="226363"/>
                            <a:pt x="3720310" y="524504"/>
                          </a:cubicBezTo>
                          <a:cubicBezTo>
                            <a:pt x="3715561" y="763531"/>
                            <a:pt x="3747404" y="1018431"/>
                            <a:pt x="3720310" y="1223822"/>
                          </a:cubicBezTo>
                          <a:cubicBezTo>
                            <a:pt x="3693216" y="1429213"/>
                            <a:pt x="3709211" y="1647845"/>
                            <a:pt x="3720310" y="1965098"/>
                          </a:cubicBezTo>
                          <a:cubicBezTo>
                            <a:pt x="3731409" y="2282351"/>
                            <a:pt x="3753137" y="2370513"/>
                            <a:pt x="3720310" y="2622457"/>
                          </a:cubicBezTo>
                          <a:cubicBezTo>
                            <a:pt x="3686583" y="2910204"/>
                            <a:pt x="3502500" y="3100294"/>
                            <a:pt x="3195806" y="3146961"/>
                          </a:cubicBezTo>
                          <a:cubicBezTo>
                            <a:pt x="2868542" y="3142968"/>
                            <a:pt x="2681402" y="3129507"/>
                            <a:pt x="2501267" y="3146961"/>
                          </a:cubicBezTo>
                          <a:cubicBezTo>
                            <a:pt x="2321132" y="3164415"/>
                            <a:pt x="1949747" y="3144574"/>
                            <a:pt x="1780016" y="3146961"/>
                          </a:cubicBezTo>
                          <a:cubicBezTo>
                            <a:pt x="1610285" y="3149348"/>
                            <a:pt x="1022078" y="3095506"/>
                            <a:pt x="524504" y="3146961"/>
                          </a:cubicBezTo>
                          <a:cubicBezTo>
                            <a:pt x="222010" y="3149066"/>
                            <a:pt x="-55430" y="2873888"/>
                            <a:pt x="0" y="2622457"/>
                          </a:cubicBezTo>
                          <a:cubicBezTo>
                            <a:pt x="-4782" y="2447647"/>
                            <a:pt x="-30464" y="2186374"/>
                            <a:pt x="0" y="1902160"/>
                          </a:cubicBezTo>
                          <a:cubicBezTo>
                            <a:pt x="30464" y="1617946"/>
                            <a:pt x="-24726" y="1499496"/>
                            <a:pt x="0" y="1202842"/>
                          </a:cubicBezTo>
                          <a:cubicBezTo>
                            <a:pt x="24726" y="906188"/>
                            <a:pt x="-24370" y="758495"/>
                            <a:pt x="0" y="52450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726461-1CF3-47BF-AD06-64A292D3073D}"/>
                </a:ext>
              </a:extLst>
            </p:cNvPr>
            <p:cNvGrpSpPr/>
            <p:nvPr/>
          </p:nvGrpSpPr>
          <p:grpSpPr>
            <a:xfrm>
              <a:off x="4185109" y="3154598"/>
              <a:ext cx="3935091" cy="2785096"/>
              <a:chOff x="4374614" y="3099674"/>
              <a:chExt cx="3935091" cy="278509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55D11E1-F1FD-4722-9D83-501388E32D1B}"/>
                  </a:ext>
                </a:extLst>
              </p:cNvPr>
              <p:cNvGrpSpPr/>
              <p:nvPr/>
            </p:nvGrpSpPr>
            <p:grpSpPr>
              <a:xfrm>
                <a:off x="4386265" y="5112536"/>
                <a:ext cx="1918568" cy="772234"/>
                <a:chOff x="4372480" y="5070426"/>
                <a:chExt cx="1918568" cy="772234"/>
              </a:xfrm>
            </p:grpSpPr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34DC1F18-A00E-469F-8632-D187FB5D013C}"/>
                    </a:ext>
                  </a:extLst>
                </p:cNvPr>
                <p:cNvSpPr/>
                <p:nvPr/>
              </p:nvSpPr>
              <p:spPr>
                <a:xfrm>
                  <a:off x="4372480" y="5070426"/>
                  <a:ext cx="1918568" cy="772234"/>
                </a:xfrm>
                <a:prstGeom prst="roundRect">
                  <a:avLst>
                    <a:gd name="adj" fmla="val 6614"/>
                  </a:avLst>
                </a:prstGeom>
                <a:solidFill>
                  <a:srgbClr val="5484B1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sz="1200" dirty="0"/>
                    <a:t>Translation API</a:t>
                  </a:r>
                  <a:endParaRPr lang="zh-CN" altLang="en-US" sz="1200" dirty="0"/>
                </a:p>
              </p:txBody>
            </p:sp>
            <p:sp>
              <p:nvSpPr>
                <p:cNvPr id="22" name="矩形: 圆角 21">
                  <a:extLst>
                    <a:ext uri="{FF2B5EF4-FFF2-40B4-BE49-F238E27FC236}">
                      <a16:creationId xmlns:a16="http://schemas.microsoft.com/office/drawing/2014/main" id="{CC7E599C-C0EB-49F9-92F8-85755009E075}"/>
                    </a:ext>
                  </a:extLst>
                </p:cNvPr>
                <p:cNvSpPr/>
                <p:nvPr/>
              </p:nvSpPr>
              <p:spPr>
                <a:xfrm>
                  <a:off x="4476648" y="5361730"/>
                  <a:ext cx="726289" cy="390439"/>
                </a:xfrm>
                <a:prstGeom prst="roundRect">
                  <a:avLst>
                    <a:gd name="adj" fmla="val 9672"/>
                  </a:avLst>
                </a:prstGeom>
                <a:solidFill>
                  <a:srgbClr val="365876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 err="1"/>
                    <a:t>Flink</a:t>
                  </a:r>
                  <a:endParaRPr lang="en-US" altLang="zh-CN" sz="1200" dirty="0"/>
                </a:p>
              </p:txBody>
            </p:sp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1741A480-D4C3-4AB4-B585-F23FF1BCF945}"/>
                    </a:ext>
                  </a:extLst>
                </p:cNvPr>
                <p:cNvSpPr/>
                <p:nvPr/>
              </p:nvSpPr>
              <p:spPr>
                <a:xfrm>
                  <a:off x="5365050" y="5361732"/>
                  <a:ext cx="726289" cy="390438"/>
                </a:xfrm>
                <a:prstGeom prst="roundRect">
                  <a:avLst>
                    <a:gd name="adj" fmla="val 9672"/>
                  </a:avLst>
                </a:prstGeom>
                <a:solidFill>
                  <a:srgbClr val="365876"/>
                </a:solidFill>
                <a:ln w="3175">
                  <a:noFill/>
                  <a:prstDash val="soli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200" dirty="0"/>
                    <a:t>Spark</a:t>
                  </a:r>
                </a:p>
              </p:txBody>
            </p:sp>
          </p:grp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4C3521A2-50B2-4AF9-8B2D-C37E02C5E541}"/>
                  </a:ext>
                </a:extLst>
              </p:cNvPr>
              <p:cNvSpPr/>
              <p:nvPr/>
            </p:nvSpPr>
            <p:spPr>
              <a:xfrm>
                <a:off x="4382494" y="4588272"/>
                <a:ext cx="1251277" cy="467135"/>
              </a:xfrm>
              <a:prstGeom prst="roundRect">
                <a:avLst/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Source API</a:t>
                </a:r>
                <a:endParaRPr lang="zh-CN" altLang="en-US" sz="1200" dirty="0"/>
              </a:p>
            </p:txBody>
          </p:sp>
          <p:sp>
            <p:nvSpPr>
              <p:cNvPr id="50" name="矩形: 圆角 49">
                <a:extLst>
                  <a:ext uri="{FF2B5EF4-FFF2-40B4-BE49-F238E27FC236}">
                    <a16:creationId xmlns:a16="http://schemas.microsoft.com/office/drawing/2014/main" id="{C343DF19-128A-465B-9FE8-2E553BAA0438}"/>
                  </a:ext>
                </a:extLst>
              </p:cNvPr>
              <p:cNvSpPr/>
              <p:nvPr/>
            </p:nvSpPr>
            <p:spPr>
              <a:xfrm>
                <a:off x="5735440" y="4582212"/>
                <a:ext cx="1251277" cy="468000"/>
              </a:xfrm>
              <a:prstGeom prst="roundRect">
                <a:avLst/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Transform API</a:t>
                </a:r>
                <a:endParaRPr lang="zh-CN" altLang="en-US" sz="1200" dirty="0"/>
              </a:p>
            </p:txBody>
          </p:sp>
          <p:sp>
            <p:nvSpPr>
              <p:cNvPr id="52" name="矩形: 圆角 51">
                <a:extLst>
                  <a:ext uri="{FF2B5EF4-FFF2-40B4-BE49-F238E27FC236}">
                    <a16:creationId xmlns:a16="http://schemas.microsoft.com/office/drawing/2014/main" id="{E785B788-181D-45FB-88E3-EDB206FC9DFF}"/>
                  </a:ext>
                </a:extLst>
              </p:cNvPr>
              <p:cNvSpPr/>
              <p:nvPr/>
            </p:nvSpPr>
            <p:spPr>
              <a:xfrm>
                <a:off x="4374614" y="3099674"/>
                <a:ext cx="3935091" cy="1417036"/>
              </a:xfrm>
              <a:prstGeom prst="roundRect">
                <a:avLst>
                  <a:gd name="adj" fmla="val 4763"/>
                </a:avLst>
              </a:prstGeom>
              <a:solidFill>
                <a:srgbClr val="5484B1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200" dirty="0"/>
                  <a:t>Table API</a:t>
                </a:r>
                <a:endParaRPr lang="zh-CN" altLang="en-US" sz="1200" dirty="0"/>
              </a:p>
            </p:txBody>
          </p:sp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60B939F8-9BD9-4860-817B-3AD88442BD34}"/>
                  </a:ext>
                </a:extLst>
              </p:cNvPr>
              <p:cNvSpPr/>
              <p:nvPr/>
            </p:nvSpPr>
            <p:spPr>
              <a:xfrm>
                <a:off x="4478720" y="3975456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Table SPI</a:t>
                </a:r>
              </a:p>
            </p:txBody>
          </p:sp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7869E836-6329-49FF-8F20-D33085E092D2}"/>
                  </a:ext>
                </a:extLst>
              </p:cNvPr>
              <p:cNvSpPr/>
              <p:nvPr/>
            </p:nvSpPr>
            <p:spPr>
              <a:xfrm>
                <a:off x="6394212" y="3980723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 err="1"/>
                  <a:t>DataType</a:t>
                </a:r>
                <a:endParaRPr lang="en-US" altLang="zh-CN" sz="1200" dirty="0"/>
              </a:p>
            </p:txBody>
          </p:sp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C82A1169-27F2-4D8C-BC18-1215224D5AC3}"/>
                  </a:ext>
                </a:extLst>
              </p:cNvPr>
              <p:cNvSpPr/>
              <p:nvPr/>
            </p:nvSpPr>
            <p:spPr>
              <a:xfrm>
                <a:off x="4477213" y="3447927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SQL</a:t>
                </a:r>
              </a:p>
            </p:txBody>
          </p:sp>
          <p:sp>
            <p:nvSpPr>
              <p:cNvPr id="65" name="矩形: 圆角 64">
                <a:extLst>
                  <a:ext uri="{FF2B5EF4-FFF2-40B4-BE49-F238E27FC236}">
                    <a16:creationId xmlns:a16="http://schemas.microsoft.com/office/drawing/2014/main" id="{E024EBCD-FE06-4069-B7AC-299097C1EC2D}"/>
                  </a:ext>
                </a:extLst>
              </p:cNvPr>
              <p:cNvSpPr/>
              <p:nvPr/>
            </p:nvSpPr>
            <p:spPr>
              <a:xfrm>
                <a:off x="6394212" y="3453194"/>
                <a:ext cx="1814400" cy="468000"/>
              </a:xfrm>
              <a:prstGeom prst="roundRect">
                <a:avLst>
                  <a:gd name="adj" fmla="val 9672"/>
                </a:avLst>
              </a:prstGeom>
              <a:solidFill>
                <a:srgbClr val="365876"/>
              </a:solidFill>
              <a:ln w="3175">
                <a:noFill/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Catalog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&amp;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Storage</a:t>
                </a:r>
              </a:p>
            </p:txBody>
          </p:sp>
        </p:grpSp>
        <p:sp>
          <p:nvSpPr>
            <p:cNvPr id="3" name="矩形: 圆角 49">
              <a:extLst>
                <a:ext uri="{FF2B5EF4-FFF2-40B4-BE49-F238E27FC236}">
                  <a16:creationId xmlns:a16="http://schemas.microsoft.com/office/drawing/2014/main" id="{FACDEFB0-F5CE-DB14-2356-AFB3350DC98F}"/>
                </a:ext>
              </a:extLst>
            </p:cNvPr>
            <p:cNvSpPr/>
            <p:nvPr/>
          </p:nvSpPr>
          <p:spPr>
            <a:xfrm>
              <a:off x="6880574" y="4638086"/>
              <a:ext cx="1251277" cy="468000"/>
            </a:xfrm>
            <a:prstGeom prst="roundRect">
              <a:avLst/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Sink API</a:t>
              </a:r>
              <a:endParaRPr lang="zh-CN" altLang="en-US" sz="1200" dirty="0"/>
            </a:p>
          </p:txBody>
        </p:sp>
        <p:sp>
          <p:nvSpPr>
            <p:cNvPr id="4" name="矩形: 圆角 18">
              <a:extLst>
                <a:ext uri="{FF2B5EF4-FFF2-40B4-BE49-F238E27FC236}">
                  <a16:creationId xmlns:a16="http://schemas.microsoft.com/office/drawing/2014/main" id="{033E9BA8-1492-DCD2-8DCB-EEF2F3A0A33A}"/>
                </a:ext>
              </a:extLst>
            </p:cNvPr>
            <p:cNvSpPr/>
            <p:nvPr/>
          </p:nvSpPr>
          <p:spPr>
            <a:xfrm>
              <a:off x="6249677" y="5164665"/>
              <a:ext cx="1898918" cy="772234"/>
            </a:xfrm>
            <a:prstGeom prst="roundRect">
              <a:avLst>
                <a:gd name="adj" fmla="val 6614"/>
              </a:avLst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200" dirty="0"/>
                <a:t>Engine</a:t>
              </a:r>
              <a:endParaRPr lang="zh-CN" altLang="en-US" sz="1200" dirty="0"/>
            </a:p>
          </p:txBody>
        </p:sp>
        <p:sp>
          <p:nvSpPr>
            <p:cNvPr id="5" name="矩形: 圆角 63">
              <a:extLst>
                <a:ext uri="{FF2B5EF4-FFF2-40B4-BE49-F238E27FC236}">
                  <a16:creationId xmlns:a16="http://schemas.microsoft.com/office/drawing/2014/main" id="{786B18B1-3F4D-EAD9-EF76-7DA8688CDB73}"/>
                </a:ext>
              </a:extLst>
            </p:cNvPr>
            <p:cNvSpPr/>
            <p:nvPr/>
          </p:nvSpPr>
          <p:spPr>
            <a:xfrm>
              <a:off x="6314227" y="5458766"/>
              <a:ext cx="769617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DAG</a:t>
              </a:r>
            </a:p>
          </p:txBody>
        </p:sp>
        <p:sp>
          <p:nvSpPr>
            <p:cNvPr id="7" name="矩形: 圆角 63">
              <a:extLst>
                <a:ext uri="{FF2B5EF4-FFF2-40B4-BE49-F238E27FC236}">
                  <a16:creationId xmlns:a16="http://schemas.microsoft.com/office/drawing/2014/main" id="{9CFC24C5-8880-D838-AA9E-9C7926389421}"/>
                </a:ext>
              </a:extLst>
            </p:cNvPr>
            <p:cNvSpPr/>
            <p:nvPr/>
          </p:nvSpPr>
          <p:spPr>
            <a:xfrm>
              <a:off x="7216282" y="5458766"/>
              <a:ext cx="769617" cy="389100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Task</a:t>
              </a:r>
            </a:p>
          </p:txBody>
        </p:sp>
        <p:sp>
          <p:nvSpPr>
            <p:cNvPr id="8" name="矩形: 圆角 51">
              <a:extLst>
                <a:ext uri="{FF2B5EF4-FFF2-40B4-BE49-F238E27FC236}">
                  <a16:creationId xmlns:a16="http://schemas.microsoft.com/office/drawing/2014/main" id="{09CC310E-6C73-98C1-2DA9-252E1E3AF11B}"/>
                </a:ext>
              </a:extLst>
            </p:cNvPr>
            <p:cNvSpPr/>
            <p:nvPr/>
          </p:nvSpPr>
          <p:spPr>
            <a:xfrm>
              <a:off x="4179204" y="2356660"/>
              <a:ext cx="3963486" cy="738409"/>
            </a:xfrm>
            <a:prstGeom prst="roundRect">
              <a:avLst>
                <a:gd name="adj" fmla="val 4763"/>
              </a:avLst>
            </a:prstGeom>
            <a:solidFill>
              <a:srgbClr val="5484B1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1200" dirty="0"/>
                <a:t>Web</a:t>
              </a:r>
              <a:endParaRPr lang="zh-CN" altLang="en-US" sz="1200" dirty="0"/>
            </a:p>
          </p:txBody>
        </p:sp>
        <p:sp>
          <p:nvSpPr>
            <p:cNvPr id="9" name="矩形: 圆角 63">
              <a:extLst>
                <a:ext uri="{FF2B5EF4-FFF2-40B4-BE49-F238E27FC236}">
                  <a16:creationId xmlns:a16="http://schemas.microsoft.com/office/drawing/2014/main" id="{83F46863-14EE-BBBA-66D3-830C5CDE1EDF}"/>
                </a:ext>
              </a:extLst>
            </p:cNvPr>
            <p:cNvSpPr/>
            <p:nvPr/>
          </p:nvSpPr>
          <p:spPr>
            <a:xfrm>
              <a:off x="4327073" y="2643650"/>
              <a:ext cx="862257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Scheduler</a:t>
              </a:r>
            </a:p>
          </p:txBody>
        </p:sp>
        <p:sp>
          <p:nvSpPr>
            <p:cNvPr id="12" name="矩形: 圆角 63">
              <a:extLst>
                <a:ext uri="{FF2B5EF4-FFF2-40B4-BE49-F238E27FC236}">
                  <a16:creationId xmlns:a16="http://schemas.microsoft.com/office/drawing/2014/main" id="{FFF570A1-8BA2-07E3-6A28-08C02CF4CA92}"/>
                </a:ext>
              </a:extLst>
            </p:cNvPr>
            <p:cNvSpPr/>
            <p:nvPr/>
          </p:nvSpPr>
          <p:spPr>
            <a:xfrm>
              <a:off x="5262821" y="2643650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Role</a:t>
              </a:r>
            </a:p>
          </p:txBody>
        </p:sp>
        <p:sp>
          <p:nvSpPr>
            <p:cNvPr id="18" name="矩形: 圆角 63">
              <a:extLst>
                <a:ext uri="{FF2B5EF4-FFF2-40B4-BE49-F238E27FC236}">
                  <a16:creationId xmlns:a16="http://schemas.microsoft.com/office/drawing/2014/main" id="{3FFC19FB-CA49-5AE1-1AEC-3A00714C3435}"/>
                </a:ext>
              </a:extLst>
            </p:cNvPr>
            <p:cNvSpPr/>
            <p:nvPr/>
          </p:nvSpPr>
          <p:spPr>
            <a:xfrm>
              <a:off x="6204707" y="2643649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Metrics</a:t>
              </a:r>
            </a:p>
          </p:txBody>
        </p:sp>
        <p:sp>
          <p:nvSpPr>
            <p:cNvPr id="23" name="矩形: 圆角 63">
              <a:extLst>
                <a:ext uri="{FF2B5EF4-FFF2-40B4-BE49-F238E27FC236}">
                  <a16:creationId xmlns:a16="http://schemas.microsoft.com/office/drawing/2014/main" id="{28AEB91E-8044-48CD-0099-13656DE2CFD1}"/>
                </a:ext>
              </a:extLst>
            </p:cNvPr>
            <p:cNvSpPr/>
            <p:nvPr/>
          </p:nvSpPr>
          <p:spPr>
            <a:xfrm>
              <a:off x="7135464" y="2647979"/>
              <a:ext cx="857266" cy="386499"/>
            </a:xfrm>
            <a:prstGeom prst="roundRect">
              <a:avLst>
                <a:gd name="adj" fmla="val 9672"/>
              </a:avLst>
            </a:prstGeom>
            <a:solidFill>
              <a:srgbClr val="365876"/>
            </a:solidFill>
            <a:ln w="3175">
              <a:noFill/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Metadata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605BC83-73A2-297D-99E8-9F0AC47E24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E2206B3-80AD-4109-9C51-97A6129039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" t="5100" r="3035" b="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椭圆 19">
            <a:extLst>
              <a:ext uri="{FF2B5EF4-FFF2-40B4-BE49-F238E27FC236}">
                <a16:creationId xmlns:a16="http://schemas.microsoft.com/office/drawing/2014/main" id="{A3E3E911-753F-4A88-8887-616EE2C52AE7}"/>
              </a:ext>
            </a:extLst>
          </p:cNvPr>
          <p:cNvSpPr/>
          <p:nvPr/>
        </p:nvSpPr>
        <p:spPr>
          <a:xfrm>
            <a:off x="10841250" y="182251"/>
            <a:ext cx="684000" cy="6840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7D8645B-9930-483C-B71E-B39239D08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463" y="132353"/>
            <a:ext cx="670775" cy="7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749859-F97C-4683-A799-EDC5282A6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132" y="182251"/>
            <a:ext cx="684000" cy="68400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F9D8511-BE79-42F0-BD70-1E9243A6B72E}"/>
              </a:ext>
            </a:extLst>
          </p:cNvPr>
          <p:cNvSpPr txBox="1"/>
          <p:nvPr/>
        </p:nvSpPr>
        <p:spPr>
          <a:xfrm>
            <a:off x="1131847" y="2720317"/>
            <a:ext cx="4567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blipFill>
                  <a:blip r:embed="rId5"/>
                  <a:stretch>
                    <a:fillRect/>
                  </a:stretch>
                </a:blipFill>
                <a:latin typeface="Segoe Script" panose="030B0504020000000003" pitchFamily="66" charset="0"/>
                <a:cs typeface="Calibri" panose="020F0502020204030204" pitchFamily="34" charset="0"/>
              </a:rPr>
              <a:t>Thanks</a:t>
            </a:r>
            <a:endParaRPr lang="zh-CN" altLang="en-US" sz="8000" dirty="0">
              <a:blipFill>
                <a:blip r:embed="rId5"/>
                <a:stretch>
                  <a:fillRect/>
                </a:stretch>
              </a:blipFill>
              <a:latin typeface="Segoe Script" panose="030B0504020000000003" pitchFamily="66" charset="0"/>
              <a:cs typeface="Calibri" panose="020F050202020403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044F3EE-14ED-4FAF-8541-F79E3ECA5370}"/>
              </a:ext>
            </a:extLst>
          </p:cNvPr>
          <p:cNvSpPr/>
          <p:nvPr/>
        </p:nvSpPr>
        <p:spPr>
          <a:xfrm>
            <a:off x="4414044" y="6370202"/>
            <a:ext cx="336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2022 </a:t>
            </a:r>
            <a:r>
              <a:rPr lang="zh-CN" altLang="en-US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第七届中国开源年会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68B063-3475-4204-AA03-35B40DC750ED}"/>
              </a:ext>
            </a:extLst>
          </p:cNvPr>
          <p:cNvSpPr/>
          <p:nvPr/>
        </p:nvSpPr>
        <p:spPr>
          <a:xfrm flipH="1">
            <a:off x="5840877" y="2220685"/>
            <a:ext cx="36000" cy="219099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B88FC9C-63E7-41A6-A631-2C2D346F85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8032" y="1483999"/>
            <a:ext cx="1523432" cy="3885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9ED48AA-1B1E-4F70-BCEC-562FA81822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79" y="1154041"/>
            <a:ext cx="793770" cy="85202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38B19F6-5E36-45DB-99C9-CB712FD35C95}"/>
              </a:ext>
            </a:extLst>
          </p:cNvPr>
          <p:cNvSpPr txBox="1"/>
          <p:nvPr/>
        </p:nvSpPr>
        <p:spPr>
          <a:xfrm>
            <a:off x="8558643" y="1493586"/>
            <a:ext cx="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5A1F5F-984C-8E8B-AC18-57871E5D1E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00" y="2005200"/>
            <a:ext cx="2620800" cy="2620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A7E270C-8A02-D8C3-9071-76542C60D4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: 圆角 88"/>
          <p:cNvSpPr/>
          <p:nvPr/>
        </p:nvSpPr>
        <p:spPr>
          <a:xfrm>
            <a:off x="0" y="-44039"/>
            <a:ext cx="12192000" cy="6890945"/>
          </a:xfrm>
          <a:prstGeom prst="roundRect">
            <a:avLst>
              <a:gd name="adj" fmla="val 0"/>
            </a:avLst>
          </a:prstGeom>
          <a:solidFill>
            <a:srgbClr val="161C2A"/>
          </a:solidFill>
          <a:ln w="12700" cap="rnd" cmpd="sng" algn="ctr">
            <a:noFill/>
            <a:prstDash val="solid"/>
            <a:round/>
          </a:ln>
          <a:effectLst>
            <a:outerShdw blurRad="254000" dist="127000" algn="ctr" rotWithShape="0">
              <a:srgbClr val="01857C">
                <a:alpha val="2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kern="0">
              <a:noFill/>
              <a:latin typeface="Arial" panose="020B0604020202090204" pitchFamily="34" charset="0"/>
              <a:ea typeface="微软雅黑" panose="020B0503020204020204" charset="-122"/>
              <a:cs typeface="Arial" panose="020B060402020209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212894" y="2508368"/>
            <a:ext cx="1183083" cy="279136"/>
            <a:chOff x="9906371" y="3180026"/>
            <a:chExt cx="1990145" cy="469554"/>
          </a:xfrm>
          <a:solidFill>
            <a:schemeClr val="bg1"/>
          </a:solidFill>
        </p:grpSpPr>
        <p:sp>
          <p:nvSpPr>
            <p:cNvPr id="37" name="平行四边形 36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平行四边形 37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8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9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40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直角三角形 41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直角三角形 42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812539" y="2683042"/>
            <a:ext cx="6157482" cy="1491916"/>
            <a:chOff x="2422187" y="2478061"/>
            <a:chExt cx="6157482" cy="1491916"/>
          </a:xfrm>
        </p:grpSpPr>
        <p:sp>
          <p:nvSpPr>
            <p:cNvPr id="63" name="矩形 62"/>
            <p:cNvSpPr/>
            <p:nvPr/>
          </p:nvSpPr>
          <p:spPr>
            <a:xfrm>
              <a:off x="3635946" y="3224018"/>
              <a:ext cx="601266" cy="45719"/>
            </a:xfrm>
            <a:prstGeom prst="rect">
              <a:avLst/>
            </a:prstGeom>
            <a:solidFill>
              <a:srgbClr val="BECDD6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2422187" y="2617139"/>
              <a:ext cx="1213759" cy="1213760"/>
              <a:chOff x="3335150" y="3314633"/>
              <a:chExt cx="1764867" cy="176486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472445" y="3451928"/>
                <a:ext cx="1490277" cy="1490278"/>
              </a:xfrm>
              <a:prstGeom prst="ellipse">
                <a:avLst/>
              </a:prstGeom>
              <a:gradFill>
                <a:gsLst>
                  <a:gs pos="0">
                    <a:srgbClr val="657587"/>
                  </a:gs>
                  <a:gs pos="53000">
                    <a:srgbClr val="6C889D"/>
                  </a:gs>
                  <a:gs pos="100000">
                    <a:srgbClr val="75A3BA"/>
                  </a:gs>
                </a:gsLst>
                <a:lin ang="14400000" scaled="0"/>
              </a:gradFill>
              <a:ln w="12700" cap="rnd" cmpd="sng" algn="ctr">
                <a:noFill/>
                <a:prstDash val="solid"/>
                <a:round/>
              </a:ln>
              <a:effectLst>
                <a:outerShdw blurRad="304800" dist="127000" algn="ctr" rotWithShape="0">
                  <a:schemeClr val="bg1">
                    <a:alpha val="20000"/>
                  </a:schemeClr>
                </a:outerShdw>
              </a:effectLst>
            </p:spPr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lang="en-US" altLang="zh-CN" sz="3200" b="1" kern="0" dirty="0">
                    <a:solidFill>
                      <a:srgbClr val="D4DBDF"/>
                    </a:solidFill>
                    <a:latin typeface="+mj-ea"/>
                    <a:ea typeface="+mj-ea"/>
                    <a:cs typeface="Arial" panose="020B0604020202090204" pitchFamily="34" charset="0"/>
                  </a:rPr>
                  <a:t>01</a:t>
                </a:r>
                <a:endParaRPr lang="zh-CN" altLang="en-US" sz="3200" b="1" kern="0" dirty="0">
                  <a:solidFill>
                    <a:srgbClr val="D4DBDF"/>
                  </a:solidFill>
                  <a:latin typeface="+mj-ea"/>
                  <a:ea typeface="+mj-ea"/>
                  <a:cs typeface="Arial" panose="020B0604020202090204" pitchFamily="34" charset="0"/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335150" y="3314633"/>
                <a:ext cx="1764867" cy="1764868"/>
              </a:xfrm>
              <a:prstGeom prst="ellipse">
                <a:avLst/>
              </a:prstGeom>
              <a:noFill/>
              <a:ln w="50800">
                <a:solidFill>
                  <a:srgbClr val="739DB4">
                    <a:alpha val="25000"/>
                  </a:srgbClr>
                </a:solidFill>
              </a:ln>
              <a:effectLst>
                <a:outerShdw blurRad="304800" dist="50800" dir="5400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矩形: 圆角 52"/>
            <p:cNvSpPr/>
            <p:nvPr/>
          </p:nvSpPr>
          <p:spPr>
            <a:xfrm>
              <a:off x="4126832" y="2478061"/>
              <a:ext cx="4452837" cy="1491916"/>
            </a:xfrm>
            <a:prstGeom prst="roundRect">
              <a:avLst/>
            </a:prstGeom>
            <a:solidFill>
              <a:srgbClr val="01C8C1"/>
            </a:solidFill>
            <a:ln w="12700" cap="rnd" cmpd="sng" algn="ctr">
              <a:noFill/>
              <a:prstDash val="solid"/>
              <a:round/>
            </a:ln>
            <a:effectLst>
              <a:outerShdw blurRad="304800" dist="127000" algn="ctr" rotWithShape="0">
                <a:srgbClr val="01C8C1">
                  <a:alpha val="20000"/>
                </a:srgb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normAutofit/>
            </a:bodyPr>
            <a:lstStyle/>
            <a:p>
              <a:pPr algn="r"/>
              <a:endParaRPr lang="zh-CN" altLang="en-US" b="1" kern="0">
                <a:noFill/>
                <a:latin typeface="Arial" panose="020B0604020202090204" pitchFamily="34" charset="0"/>
                <a:ea typeface="微软雅黑" panose="020B0503020204020204" charset="-122"/>
                <a:cs typeface="Arial" panose="020B060402020209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32611" y="3000655"/>
              <a:ext cx="1641475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zh-CN" altLang="en-US" sz="3200" b="1" dirty="0">
                  <a:solidFill>
                    <a:srgbClr val="24292F"/>
                  </a:solidFill>
                  <a:latin typeface="-apple-system"/>
                </a:rPr>
                <a:t>核心原理</a:t>
              </a:r>
              <a:endParaRPr lang="en-US" altLang="zh-CN" sz="3200" b="1" dirty="0">
                <a:solidFill>
                  <a:srgbClr val="24292F"/>
                </a:solidFill>
                <a:latin typeface="-apple-system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228468" y="3941457"/>
            <a:ext cx="2607057" cy="615108"/>
            <a:chOff x="9906371" y="3180026"/>
            <a:chExt cx="1990145" cy="469554"/>
          </a:xfrm>
          <a:solidFill>
            <a:srgbClr val="7096AB">
              <a:alpha val="20000"/>
            </a:srgbClr>
          </a:solidFill>
        </p:grpSpPr>
        <p:sp>
          <p:nvSpPr>
            <p:cNvPr id="56" name="平行四边形 5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平行四边形 5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平行四边形 5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直角三角形 6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直角三角形 6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-232012" y="147490"/>
            <a:ext cx="2087161" cy="492444"/>
            <a:chOff x="9906371" y="3180026"/>
            <a:chExt cx="1990145" cy="469554"/>
          </a:xfrm>
          <a:solidFill>
            <a:srgbClr val="01C8C1">
              <a:alpha val="20000"/>
            </a:srgbClr>
          </a:solidFill>
        </p:grpSpPr>
        <p:sp>
          <p:nvSpPr>
            <p:cNvPr id="66" name="平行四边形 65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平行四边形 66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平行四边形 68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平行四边形 69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直角三角形 70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直角三角形 71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0275576" y="6240463"/>
            <a:ext cx="1836454" cy="433292"/>
            <a:chOff x="9906371" y="3180026"/>
            <a:chExt cx="1990145" cy="469554"/>
          </a:xfrm>
          <a:solidFill>
            <a:schemeClr val="bg1">
              <a:alpha val="12000"/>
            </a:schemeClr>
          </a:solidFill>
        </p:grpSpPr>
        <p:sp>
          <p:nvSpPr>
            <p:cNvPr id="82" name="平行四边形 81"/>
            <p:cNvSpPr/>
            <p:nvPr/>
          </p:nvSpPr>
          <p:spPr>
            <a:xfrm flipH="1">
              <a:off x="990637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平行四边形 82"/>
            <p:cNvSpPr/>
            <p:nvPr/>
          </p:nvSpPr>
          <p:spPr>
            <a:xfrm flipH="1">
              <a:off x="1024490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平行四边形 83"/>
            <p:cNvSpPr/>
            <p:nvPr/>
          </p:nvSpPr>
          <p:spPr>
            <a:xfrm flipH="1">
              <a:off x="10583441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flipH="1">
              <a:off x="10921976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平行四边形 85"/>
            <p:cNvSpPr/>
            <p:nvPr/>
          </p:nvSpPr>
          <p:spPr>
            <a:xfrm flipH="1">
              <a:off x="11260509" y="3180026"/>
              <a:ext cx="636007" cy="469554"/>
            </a:xfrm>
            <a:prstGeom prst="parallelogram">
              <a:avLst>
                <a:gd name="adj" fmla="val 8751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直角三角形 86"/>
            <p:cNvSpPr/>
            <p:nvPr/>
          </p:nvSpPr>
          <p:spPr>
            <a:xfrm>
              <a:off x="9929223" y="334735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直角三角形 87"/>
            <p:cNvSpPr/>
            <p:nvPr/>
          </p:nvSpPr>
          <p:spPr>
            <a:xfrm rot="10800000">
              <a:off x="11635544" y="3180026"/>
              <a:ext cx="260972" cy="3022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全局一致性快照概念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分布式应用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有状态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F049ACF-80D7-D3E2-6DBC-A348BC8D73B0}"/>
              </a:ext>
            </a:extLst>
          </p:cNvPr>
          <p:cNvSpPr/>
          <p:nvPr/>
        </p:nvSpPr>
        <p:spPr>
          <a:xfrm>
            <a:off x="6890716" y="3758446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/>
            <a:r>
              <a:rPr lang="zh-CN" altLang="en-US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全局一致性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・多个进程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・分布在多个服务器中运行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・消息在</a:t>
            </a:r>
            <a:r>
              <a:rPr lang="en-US" altLang="zh-CN" sz="1600" dirty="0">
                <a:solidFill>
                  <a:schemeClr val="bg1"/>
                </a:solidFill>
              </a:rPr>
              <a:t>channel</a:t>
            </a:r>
            <a:r>
              <a:rPr lang="zh-CN" altLang="en-US" sz="1600" dirty="0">
                <a:solidFill>
                  <a:schemeClr val="bg1"/>
                </a:solidFill>
              </a:rPr>
              <a:t>内进行传递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・有数据处理逻辑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・状态随着数据处理产生变化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26DC275-3ADA-9A04-8B1B-4FCD1FE4BDA7}"/>
              </a:ext>
            </a:extLst>
          </p:cNvPr>
          <p:cNvSpPr/>
          <p:nvPr/>
        </p:nvSpPr>
        <p:spPr>
          <a:xfrm>
            <a:off x="6890716" y="4234997"/>
            <a:ext cx="3952070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・某一时刻</a:t>
            </a:r>
            <a:r>
              <a:rPr lang="en-US" altLang="zh-CN" sz="1600" dirty="0">
                <a:solidFill>
                  <a:schemeClr val="bg1"/>
                </a:solidFill>
              </a:rPr>
              <a:t>/</a:t>
            </a:r>
            <a:r>
              <a:rPr lang="zh-CN" altLang="en-US" sz="1600" dirty="0">
                <a:solidFill>
                  <a:schemeClr val="bg1"/>
                </a:solidFill>
              </a:rPr>
              <a:t>事件的统一状态，包括各个进程的本地状态和传递的消息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・事件的状态遵循</a:t>
            </a:r>
            <a:r>
              <a:rPr lang="en-US" altLang="zh-CN" sz="1600" dirty="0">
                <a:solidFill>
                  <a:schemeClr val="bg1"/>
                </a:solidFill>
              </a:rPr>
              <a:t>happens-before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应用间相互通信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745678A-BC74-CA07-078C-C88E11987542}"/>
              </a:ext>
            </a:extLst>
          </p:cNvPr>
          <p:cNvSpPr/>
          <p:nvPr/>
        </p:nvSpPr>
        <p:spPr>
          <a:xfrm>
            <a:off x="6982788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64F912-F517-5E7E-F7F4-8632AD8A6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14C08EB-AC4D-2142-4923-81D4224FCCF2}"/>
              </a:ext>
            </a:extLst>
          </p:cNvPr>
          <p:cNvSpPr/>
          <p:nvPr/>
        </p:nvSpPr>
        <p:spPr>
          <a:xfrm>
            <a:off x="4414044" y="6370202"/>
            <a:ext cx="336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2022 </a:t>
            </a:r>
            <a:r>
              <a:rPr lang="zh-CN" altLang="en-US" sz="1400" b="0" i="0" dirty="0">
                <a:solidFill>
                  <a:srgbClr val="F5F5F5"/>
                </a:solidFill>
                <a:effectLst/>
                <a:latin typeface="arial" panose="020B0604020202020204" pitchFamily="34" charset="0"/>
              </a:rPr>
              <a:t>第七届中国开源年会</a:t>
            </a:r>
          </a:p>
        </p:txBody>
      </p:sp>
    </p:spTree>
    <p:extLst>
      <p:ext uri="{BB962C8B-B14F-4D97-AF65-F5344CB8AC3E}">
        <p14:creationId xmlns:p14="http://schemas.microsoft.com/office/powerpoint/2010/main" val="19596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5F5F5"/>
                </a:solidFill>
              </a:rPr>
              <a:t>全局一致性快照作用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故障恢复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垃圾收集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用作</a:t>
            </a:r>
            <a:r>
              <a:rPr lang="en-US" altLang="zh-CN" sz="1600" dirty="0">
                <a:solidFill>
                  <a:schemeClr val="bg1"/>
                </a:solidFill>
              </a:rPr>
              <a:t>Checkpoint</a:t>
            </a:r>
            <a:r>
              <a:rPr lang="zh-CN" altLang="en-US" sz="1600" dirty="0">
                <a:solidFill>
                  <a:schemeClr val="bg1"/>
                </a:solidFill>
              </a:rPr>
              <a:t>，可以定期对全局状态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做备份，故障时可以通过已完成的全局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快照恢复到某一时刻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可以通过</a:t>
            </a:r>
            <a:r>
              <a:rPr lang="zh-CN" altLang="en-US" sz="1600" dirty="0">
                <a:solidFill>
                  <a:srgbClr val="F5F5F5"/>
                </a:solidFill>
              </a:rPr>
              <a:t>全局快照</a:t>
            </a:r>
            <a:r>
              <a:rPr lang="zh-CN" altLang="en-US" sz="1600" dirty="0">
                <a:solidFill>
                  <a:schemeClr val="bg1"/>
                </a:solidFill>
              </a:rPr>
              <a:t>的执行时间等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判断处理逻辑是否死锁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417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通过全局一致性进行小文件压缩等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死锁检测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F375C8-06D2-5B69-82A8-BCD0517B9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6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F7F5CA-DBC9-B83D-5AC3-9821F166273E}"/>
              </a:ext>
            </a:extLst>
          </p:cNvPr>
          <p:cNvSpPr/>
          <p:nvPr/>
        </p:nvSpPr>
        <p:spPr>
          <a:xfrm>
            <a:off x="1726338" y="1529412"/>
            <a:ext cx="177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前提条件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396B8-4FE5-E950-45A6-9BCED7EA3147}"/>
              </a:ext>
            </a:extLst>
          </p:cNvPr>
          <p:cNvSpPr/>
          <p:nvPr/>
        </p:nvSpPr>
        <p:spPr>
          <a:xfrm>
            <a:off x="1707813" y="3730662"/>
            <a:ext cx="2189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Avenir-Heavy" panose="02000503020000020003"/>
              </a:rPr>
              <a:t>优点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F28323-DC19-91C7-B49D-F4EDD8D9F047}"/>
              </a:ext>
            </a:extLst>
          </p:cNvPr>
          <p:cNvSpPr/>
          <p:nvPr/>
        </p:nvSpPr>
        <p:spPr>
          <a:xfrm>
            <a:off x="1707813" y="2054181"/>
            <a:ext cx="4715705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・节点支持</a:t>
            </a:r>
            <a:r>
              <a:rPr lang="en-US" altLang="zh-CN" sz="1600" dirty="0">
                <a:solidFill>
                  <a:schemeClr val="bg1"/>
                </a:solidFill>
              </a:rPr>
              <a:t>FIFO</a:t>
            </a:r>
            <a:r>
              <a:rPr lang="zh-CN" altLang="en-US" sz="1600" dirty="0">
                <a:solidFill>
                  <a:schemeClr val="bg1"/>
                </a:solidFill>
              </a:rPr>
              <a:t>的数据传输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・节点按照接收顺序进行数据处理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・系统能保障消息的可靠性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37BEAD-B209-AB26-EF8A-EBBD25AEF2DC}"/>
              </a:ext>
            </a:extLst>
          </p:cNvPr>
          <p:cNvSpPr/>
          <p:nvPr/>
        </p:nvSpPr>
        <p:spPr>
          <a:xfrm>
            <a:off x="6812418" y="2048164"/>
            <a:ext cx="3620654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・分布式领域先驱、图灵奖获得者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・一致性算法 </a:t>
            </a:r>
            <a:r>
              <a:rPr lang="en-US" altLang="zh-CN" sz="1600" dirty="0" err="1">
                <a:solidFill>
                  <a:schemeClr val="bg1"/>
                </a:solidFill>
              </a:rPr>
              <a:t>Paxos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・全局时钟算法 </a:t>
            </a:r>
            <a:r>
              <a:rPr lang="en-US" altLang="zh-CN" sz="1600" dirty="0" err="1">
                <a:solidFill>
                  <a:schemeClr val="bg1"/>
                </a:solidFill>
              </a:rPr>
              <a:t>Lamport</a:t>
            </a:r>
            <a:r>
              <a:rPr lang="zh-CN" altLang="en-US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>
                <a:solidFill>
                  <a:schemeClr val="bg1"/>
                </a:solidFill>
              </a:rPr>
              <a:t>timestamps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1726338" y="4302019"/>
            <a:ext cx="326894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异步，不会</a:t>
            </a:r>
            <a:r>
              <a:rPr lang="en-US" altLang="zh-CN" sz="1600" dirty="0">
                <a:solidFill>
                  <a:schemeClr val="bg1"/>
                </a:solidFill>
              </a:rPr>
              <a:t>Stop-the-world</a:t>
            </a:r>
            <a:r>
              <a:rPr lang="zh-CN" altLang="en-US" sz="1600" dirty="0">
                <a:solidFill>
                  <a:schemeClr val="bg1"/>
                </a:solidFill>
              </a:rPr>
              <a:t>，即不会影响和更高底层的运算状态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FAAC88C-C119-06DF-68CE-A238DED0F649}"/>
              </a:ext>
            </a:extLst>
          </p:cNvPr>
          <p:cNvSpPr/>
          <p:nvPr/>
        </p:nvSpPr>
        <p:spPr>
          <a:xfrm>
            <a:off x="6812418" y="1602287"/>
            <a:ext cx="1771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Leslie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Avenir-Heavy" panose="02000503020000020003"/>
              </a:rPr>
              <a:t> </a:t>
            </a:r>
            <a:r>
              <a:rPr lang="en-US" altLang="zh-CN" b="1" i="0" dirty="0" err="1">
                <a:solidFill>
                  <a:schemeClr val="bg1"/>
                </a:solidFill>
                <a:effectLst/>
                <a:latin typeface="Avenir-Heavy" panose="02000503020000020003"/>
              </a:rPr>
              <a:t>Lamport</a:t>
            </a:r>
            <a:endParaRPr lang="zh-CN" altLang="en-US" b="1" i="0" dirty="0">
              <a:solidFill>
                <a:schemeClr val="bg1"/>
              </a:solidFill>
              <a:effectLst/>
              <a:latin typeface="Avenir-Heavy" panose="02000503020000020003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A30B37A-3F28-B2AF-0A84-9E64F6E1A260}"/>
              </a:ext>
            </a:extLst>
          </p:cNvPr>
          <p:cNvSpPr/>
          <p:nvPr/>
        </p:nvSpPr>
        <p:spPr>
          <a:xfrm>
            <a:off x="1798349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519B06-93D4-4700-9209-09589676D6AB}"/>
              </a:ext>
            </a:extLst>
          </p:cNvPr>
          <p:cNvSpPr/>
          <p:nvPr/>
        </p:nvSpPr>
        <p:spPr>
          <a:xfrm>
            <a:off x="1798349" y="4162537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932C01D-88DB-02B9-E53D-C3842A3F7B41}"/>
              </a:ext>
            </a:extLst>
          </p:cNvPr>
          <p:cNvSpPr/>
          <p:nvPr/>
        </p:nvSpPr>
        <p:spPr>
          <a:xfrm>
            <a:off x="6890716" y="1976164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41C6A-1908-C1EB-CA4B-6ECB5D830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0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869743" y="3196065"/>
            <a:ext cx="5715302" cy="1525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通过记录每个进程的 </a:t>
            </a:r>
            <a:r>
              <a:rPr lang="en" altLang="zh-CN" sz="1600" dirty="0">
                <a:solidFill>
                  <a:schemeClr val="bg1"/>
                </a:solidFill>
              </a:rPr>
              <a:t>local state </a:t>
            </a:r>
            <a:r>
              <a:rPr lang="zh-CN" altLang="en-US" sz="1600" dirty="0">
                <a:solidFill>
                  <a:schemeClr val="bg1"/>
                </a:solidFill>
              </a:rPr>
              <a:t>和它的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zh-CN" altLang="en-US" sz="1600" dirty="0">
                <a:solidFill>
                  <a:schemeClr val="bg1"/>
                </a:solidFill>
              </a:rPr>
              <a:t>中有序的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zh-CN" altLang="en-US" sz="1600" dirty="0">
                <a:solidFill>
                  <a:schemeClr val="bg1"/>
                </a:solidFill>
              </a:rPr>
              <a:t>我们可以认为这是一个局部快照。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那么全局快照就可以通过将所有的进程的局部快照合并起来得到。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BF825B-BCDF-D3CE-2BE5-9C996BB7EC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476" b="-1716"/>
          <a:stretch/>
        </p:blipFill>
        <p:spPr>
          <a:xfrm>
            <a:off x="7158751" y="1801219"/>
            <a:ext cx="3693712" cy="278969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定义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FCBE4-51D3-E2BE-C53F-3CBF0B87BD9D}"/>
              </a:ext>
            </a:extLst>
          </p:cNvPr>
          <p:cNvSpPr txBox="1"/>
          <p:nvPr/>
        </p:nvSpPr>
        <p:spPr>
          <a:xfrm>
            <a:off x="869743" y="2062460"/>
            <a:ext cx="5193476" cy="9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5F5F5"/>
                </a:solidFill>
              </a:rPr>
              <a:t>将分布式系统简化成有限个进程和进程之间的 </a:t>
            </a:r>
            <a:r>
              <a:rPr lang="en" altLang="zh-CN" dirty="0">
                <a:solidFill>
                  <a:srgbClr val="F5F5F5"/>
                </a:solidFill>
              </a:rPr>
              <a:t>channel </a:t>
            </a:r>
            <a:r>
              <a:rPr lang="zh-CN" altLang="en-US" dirty="0">
                <a:solidFill>
                  <a:srgbClr val="F5F5F5"/>
                </a:solidFill>
              </a:rPr>
              <a:t>组成，也就是一个有向图；</a:t>
            </a:r>
            <a:endParaRPr lang="en-US" altLang="zh-CN" dirty="0">
              <a:solidFill>
                <a:srgbClr val="F5F5F5"/>
              </a:solidFill>
            </a:endParaRPr>
          </a:p>
          <a:p>
            <a:r>
              <a:rPr lang="zh-CN" altLang="en-US" dirty="0">
                <a:solidFill>
                  <a:srgbClr val="F5F5F5"/>
                </a:solidFill>
              </a:rPr>
              <a:t>节点是进程，边是 </a:t>
            </a:r>
            <a:r>
              <a:rPr lang="en" altLang="zh-CN" dirty="0">
                <a:solidFill>
                  <a:srgbClr val="F5F5F5"/>
                </a:solidFill>
              </a:rPr>
              <a:t>channel</a:t>
            </a:r>
            <a:r>
              <a:rPr lang="zh-CN" altLang="en" dirty="0">
                <a:solidFill>
                  <a:srgbClr val="F5F5F5"/>
                </a:solidFill>
              </a:rPr>
              <a:t>。</a:t>
            </a:r>
            <a:endParaRPr lang="zh-CN" altLang="en-US" dirty="0">
              <a:solidFill>
                <a:srgbClr val="F5F5F5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395AE1-3195-58B0-9BBD-F404A5575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869743" y="2637950"/>
            <a:ext cx="4427814" cy="2632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・进程 </a:t>
            </a:r>
            <a:r>
              <a:rPr lang="en" altLang="zh-CN" sz="1600" dirty="0">
                <a:solidFill>
                  <a:schemeClr val="bg1"/>
                </a:solidFill>
              </a:rPr>
              <a:t>Pi </a:t>
            </a:r>
            <a:r>
              <a:rPr lang="zh-CN" altLang="en-US" sz="1600" dirty="0">
                <a:solidFill>
                  <a:schemeClr val="bg1"/>
                </a:solidFill>
              </a:rPr>
              <a:t>发起</a:t>
            </a:r>
            <a:r>
              <a:rPr lang="en-US" altLang="zh-CN" sz="1600" dirty="0">
                <a:solidFill>
                  <a:schemeClr val="bg1"/>
                </a:solidFill>
              </a:rPr>
              <a:t>: </a:t>
            </a:r>
            <a:r>
              <a:rPr lang="zh-CN" altLang="en-US" sz="1600" dirty="0">
                <a:solidFill>
                  <a:schemeClr val="bg1"/>
                </a:solidFill>
              </a:rPr>
              <a:t>记录自己的进程状态，同时生产一个标识信息 </a:t>
            </a:r>
            <a:r>
              <a:rPr lang="en" altLang="zh-CN" sz="1600" dirty="0">
                <a:solidFill>
                  <a:schemeClr val="bg1"/>
                </a:solidFill>
              </a:rPr>
              <a:t>marker</a:t>
            </a:r>
            <a:r>
              <a:rPr lang="zh-CN" altLang="en" sz="1600" dirty="0">
                <a:solidFill>
                  <a:schemeClr val="bg1"/>
                </a:solidFill>
              </a:rPr>
              <a:t>，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和进程通信的 </a:t>
            </a:r>
            <a:r>
              <a:rPr lang="en" altLang="zh-CN" sz="1600" dirty="0">
                <a:solidFill>
                  <a:schemeClr val="bg1"/>
                </a:solidFill>
              </a:rPr>
              <a:t>message </a:t>
            </a:r>
            <a:r>
              <a:rPr lang="zh-CN" altLang="en-US" sz="1600" dirty="0">
                <a:solidFill>
                  <a:schemeClr val="bg1"/>
                </a:solidFill>
              </a:rPr>
              <a:t>不同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・将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信息通过 </a:t>
            </a:r>
            <a:r>
              <a:rPr lang="en" altLang="zh-CN" sz="1600" dirty="0" err="1">
                <a:solidFill>
                  <a:schemeClr val="bg1"/>
                </a:solidFill>
              </a:rPr>
              <a:t>ouput</a:t>
            </a:r>
            <a:r>
              <a:rPr lang="en" altLang="zh-CN" sz="1600" dirty="0">
                <a:solidFill>
                  <a:schemeClr val="bg1"/>
                </a:solidFill>
              </a:rPr>
              <a:t> channel </a:t>
            </a:r>
            <a:r>
              <a:rPr lang="zh-CN" altLang="en-US" sz="1600" dirty="0">
                <a:solidFill>
                  <a:schemeClr val="bg1"/>
                </a:solidFill>
              </a:rPr>
              <a:t>发送给系统里面的其他进程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・开始记录所有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zh-CN" altLang="en-US" sz="1600" dirty="0">
                <a:solidFill>
                  <a:schemeClr val="bg1"/>
                </a:solidFill>
              </a:rPr>
              <a:t>接收到的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发起快照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BDFCBE4-51D3-E2BE-C53F-3CBF0B87BD9D}"/>
              </a:ext>
            </a:extLst>
          </p:cNvPr>
          <p:cNvSpPr txBox="1"/>
          <p:nvPr/>
        </p:nvSpPr>
        <p:spPr>
          <a:xfrm>
            <a:off x="869743" y="2062460"/>
            <a:ext cx="519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5F5F5"/>
                </a:solidFill>
              </a:rPr>
              <a:t>可以由系统中的任意一个进程发起</a:t>
            </a:r>
            <a:endParaRPr lang="en-US" altLang="zh-CN" dirty="0">
              <a:solidFill>
                <a:srgbClr val="F5F5F5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D3363A-B4A8-18C1-11BF-3893A8122A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10" y="1984365"/>
            <a:ext cx="6480000" cy="39172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3E4261-AB7F-8899-44B4-3C097CF44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8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9590F8-9E2D-4EFF-8F46-4A0A601366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E2206B3-80AD-4109-9C51-97A612903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4" t="5100" r="3035" b="666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3E3E911-753F-4A88-8887-616EE2C52AE7}"/>
                </a:ext>
              </a:extLst>
            </p:cNvPr>
            <p:cNvSpPr/>
            <p:nvPr/>
          </p:nvSpPr>
          <p:spPr>
            <a:xfrm>
              <a:off x="10841250" y="182251"/>
              <a:ext cx="684000" cy="684000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87D8645B-9930-483C-B71E-B39239D08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2463" y="132353"/>
              <a:ext cx="670775" cy="72000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749859-F97C-4683-A799-EDC5282A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132" y="182251"/>
              <a:ext cx="684000" cy="684000"/>
            </a:xfrm>
            <a:prstGeom prst="rect">
              <a:avLst/>
            </a:prstGeom>
          </p:spPr>
        </p:pic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003BFCB4-5670-416D-8F40-719F38D04FAF}"/>
                </a:ext>
              </a:extLst>
            </p:cNvPr>
            <p:cNvSpPr/>
            <p:nvPr/>
          </p:nvSpPr>
          <p:spPr>
            <a:xfrm>
              <a:off x="4414044" y="6370202"/>
              <a:ext cx="33639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2022 </a:t>
              </a:r>
              <a:r>
                <a:rPr lang="zh-CN" altLang="en-US" sz="1400" b="0" i="0" dirty="0">
                  <a:solidFill>
                    <a:srgbClr val="F5F5F5"/>
                  </a:solidFill>
                  <a:effectLst/>
                  <a:latin typeface="arial" panose="020B0604020202020204" pitchFamily="34" charset="0"/>
                </a:rPr>
                <a:t>第七届中国开源年会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21CE4-9711-DC81-B59A-D98A466B7677}"/>
              </a:ext>
            </a:extLst>
          </p:cNvPr>
          <p:cNvSpPr txBox="1"/>
          <p:nvPr/>
        </p:nvSpPr>
        <p:spPr>
          <a:xfrm>
            <a:off x="3238349" y="343031"/>
            <a:ext cx="5715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5F5F5"/>
                </a:solidFill>
              </a:rPr>
              <a:t>Chandy-</a:t>
            </a:r>
            <a:r>
              <a:rPr lang="en-US" altLang="zh-CN" sz="2800" dirty="0" err="1">
                <a:solidFill>
                  <a:srgbClr val="F5F5F5"/>
                </a:solidFill>
              </a:rPr>
              <a:t>Lamport</a:t>
            </a:r>
            <a:r>
              <a:rPr lang="zh-CN" altLang="en-US" sz="2800" dirty="0">
                <a:solidFill>
                  <a:srgbClr val="F5F5F5"/>
                </a:solidFill>
              </a:rPr>
              <a:t> 算法流程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591C53-5F16-B4A8-CC37-413A5823F336}"/>
              </a:ext>
            </a:extLst>
          </p:cNvPr>
          <p:cNvSpPr/>
          <p:nvPr/>
        </p:nvSpPr>
        <p:spPr>
          <a:xfrm>
            <a:off x="902525" y="1882575"/>
            <a:ext cx="4315518" cy="3003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・对于进程 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从 </a:t>
            </a:r>
            <a:r>
              <a:rPr lang="en" altLang="zh-CN" sz="1600" dirty="0">
                <a:solidFill>
                  <a:schemeClr val="bg1"/>
                </a:solidFill>
              </a:rPr>
              <a:t>input channel </a:t>
            </a:r>
            <a:r>
              <a:rPr lang="en" altLang="zh-CN" sz="1600" dirty="0" err="1">
                <a:solidFill>
                  <a:schemeClr val="bg1"/>
                </a:solidFill>
              </a:rPr>
              <a:t>Ckj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接收到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</a:t>
            </a:r>
            <a:r>
              <a:rPr lang="en-US" altLang="zh-CN" sz="1600" dirty="0">
                <a:solidFill>
                  <a:schemeClr val="bg1"/>
                </a:solidFill>
              </a:rPr>
              <a:t>:</a:t>
            </a:r>
            <a:endParaRPr lang="zh-CN" alt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・如果 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还没有记录自己的进程状态，则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    ・</a:t>
            </a:r>
            <a:r>
              <a:rPr lang="en" altLang="zh-CN" sz="1600" dirty="0" err="1">
                <a:solidFill>
                  <a:schemeClr val="bg1"/>
                </a:solidFill>
              </a:rPr>
              <a:t>Pj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记录自己的进程状态，同时将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en" altLang="zh-CN" sz="1600" dirty="0" err="1">
                <a:solidFill>
                  <a:schemeClr val="bg1"/>
                </a:solidFill>
              </a:rPr>
              <a:t>Ckj</a:t>
            </a:r>
            <a:r>
              <a:rPr lang="en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置为空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    ・向 </a:t>
            </a:r>
            <a:r>
              <a:rPr lang="en" altLang="zh-CN" sz="1600" dirty="0">
                <a:solidFill>
                  <a:schemeClr val="bg1"/>
                </a:solidFill>
              </a:rPr>
              <a:t>output channel </a:t>
            </a:r>
            <a:r>
              <a:rPr lang="zh-CN" altLang="en-US" sz="1600" dirty="0">
                <a:solidFill>
                  <a:schemeClr val="bg1"/>
                </a:solidFill>
              </a:rPr>
              <a:t>发送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信息</a:t>
            </a: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・否则记录其他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zh-CN" altLang="en-US" sz="1600" dirty="0">
                <a:solidFill>
                  <a:schemeClr val="bg1"/>
                </a:solidFill>
              </a:rPr>
              <a:t>在收到 </a:t>
            </a:r>
            <a:r>
              <a:rPr lang="en" altLang="zh-CN" sz="1600" dirty="0">
                <a:solidFill>
                  <a:schemeClr val="bg1"/>
                </a:solidFill>
              </a:rPr>
              <a:t>marker </a:t>
            </a:r>
            <a:r>
              <a:rPr lang="zh-CN" altLang="en-US" sz="1600" dirty="0">
                <a:solidFill>
                  <a:schemeClr val="bg1"/>
                </a:solidFill>
              </a:rPr>
              <a:t>之前的 </a:t>
            </a:r>
            <a:r>
              <a:rPr lang="en" altLang="zh-CN" sz="1600" dirty="0">
                <a:solidFill>
                  <a:schemeClr val="bg1"/>
                </a:solidFill>
              </a:rPr>
              <a:t>channel </a:t>
            </a:r>
            <a:r>
              <a:rPr lang="zh-CN" altLang="en-US" sz="1600" dirty="0">
                <a:solidFill>
                  <a:schemeClr val="bg1"/>
                </a:solidFill>
              </a:rPr>
              <a:t>中收到所有 </a:t>
            </a:r>
            <a:r>
              <a:rPr lang="en" altLang="zh-CN" sz="1600" dirty="0">
                <a:solidFill>
                  <a:schemeClr val="bg1"/>
                </a:solidFill>
              </a:rPr>
              <a:t>message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E4B9E1-B52A-46E6-DDEF-D483A980F6FB}"/>
              </a:ext>
            </a:extLst>
          </p:cNvPr>
          <p:cNvSpPr txBox="1"/>
          <p:nvPr/>
        </p:nvSpPr>
        <p:spPr>
          <a:xfrm>
            <a:off x="810985" y="1206709"/>
            <a:ext cx="365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5F5F5"/>
                </a:solidFill>
              </a:rPr>
              <a:t>执行快照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0AB81A-2C1B-76E0-EE2F-AE938CC9D28F}"/>
              </a:ext>
            </a:extLst>
          </p:cNvPr>
          <p:cNvSpPr/>
          <p:nvPr/>
        </p:nvSpPr>
        <p:spPr>
          <a:xfrm>
            <a:off x="902525" y="1667635"/>
            <a:ext cx="1440000" cy="72000"/>
          </a:xfrm>
          <a:prstGeom prst="rect">
            <a:avLst/>
          </a:prstGeom>
          <a:solidFill>
            <a:srgbClr val="266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A0AE53-B0F6-459E-580F-68A44D15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1" y="1710634"/>
            <a:ext cx="6480000" cy="39172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2E2696-BA63-D6D1-6086-63DD38806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81" y="143582"/>
            <a:ext cx="720133" cy="7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773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CA798"/>
      </a:accent1>
      <a:accent2>
        <a:srgbClr val="53B4C4"/>
      </a:accent2>
      <a:accent3>
        <a:srgbClr val="28939E"/>
      </a:accent3>
      <a:accent4>
        <a:srgbClr val="2F6D80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3CA798"/>
    </a:accent1>
    <a:accent2>
      <a:srgbClr val="53B4C4"/>
    </a:accent2>
    <a:accent3>
      <a:srgbClr val="28939E"/>
    </a:accent3>
    <a:accent4>
      <a:srgbClr val="2F6D80"/>
    </a:accent4>
    <a:accent5>
      <a:srgbClr val="818D96"/>
    </a:accent5>
    <a:accent6>
      <a:srgbClr val="525252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2738</TotalTime>
  <Words>1162</Words>
  <Application>Microsoft Macintosh PowerPoint</Application>
  <PresentationFormat>宽屏</PresentationFormat>
  <Paragraphs>175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-apple-system</vt:lpstr>
      <vt:lpstr>思源黑体 CN Bold</vt:lpstr>
      <vt:lpstr>微软雅黑</vt:lpstr>
      <vt:lpstr>Arial</vt:lpstr>
      <vt:lpstr>Arial</vt:lpstr>
      <vt:lpstr>Avenir-Heavy</vt:lpstr>
      <vt:lpstr>Calibri</vt:lpstr>
      <vt:lpstr>Optima-Regular</vt:lpstr>
      <vt:lpstr>Segoe Script</vt:lpstr>
      <vt:lpstr>主题5</vt:lpstr>
      <vt:lpstr>分布式作业容错的原理与实践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User</cp:lastModifiedBy>
  <cp:revision>155</cp:revision>
  <cp:lastPrinted>2022-01-18T04:25:02Z</cp:lastPrinted>
  <dcterms:created xsi:type="dcterms:W3CDTF">2022-01-18T04:25:02Z</dcterms:created>
  <dcterms:modified xsi:type="dcterms:W3CDTF">2022-10-07T14:38:52Z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2052-3.6.0.5672</vt:lpwstr>
  </property>
</Properties>
</file>